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8"/>
  </p:notesMasterIdLst>
  <p:sldIdLst>
    <p:sldId id="257" r:id="rId2"/>
    <p:sldId id="259" r:id="rId3"/>
    <p:sldId id="263" r:id="rId4"/>
    <p:sldId id="484" r:id="rId5"/>
    <p:sldId id="478" r:id="rId6"/>
    <p:sldId id="479" r:id="rId7"/>
    <p:sldId id="480" r:id="rId8"/>
    <p:sldId id="481" r:id="rId9"/>
    <p:sldId id="261" r:id="rId10"/>
    <p:sldId id="266" r:id="rId11"/>
    <p:sldId id="489" r:id="rId12"/>
    <p:sldId id="265" r:id="rId13"/>
    <p:sldId id="281" r:id="rId14"/>
    <p:sldId id="267" r:id="rId15"/>
    <p:sldId id="485" r:id="rId16"/>
    <p:sldId id="486" r:id="rId17"/>
    <p:sldId id="487" r:id="rId18"/>
    <p:sldId id="269" r:id="rId19"/>
    <p:sldId id="284" r:id="rId20"/>
    <p:sldId id="271" r:id="rId21"/>
    <p:sldId id="274" r:id="rId22"/>
    <p:sldId id="275" r:id="rId23"/>
    <p:sldId id="276" r:id="rId24"/>
    <p:sldId id="277" r:id="rId25"/>
    <p:sldId id="278" r:id="rId26"/>
    <p:sldId id="280" r:id="rId27"/>
    <p:sldId id="270" r:id="rId28"/>
    <p:sldId id="490" r:id="rId29"/>
    <p:sldId id="491" r:id="rId30"/>
    <p:sldId id="454" r:id="rId31"/>
    <p:sldId id="493" r:id="rId32"/>
    <p:sldId id="291" r:id="rId33"/>
    <p:sldId id="292" r:id="rId34"/>
    <p:sldId id="290" r:id="rId35"/>
    <p:sldId id="495" r:id="rId36"/>
    <p:sldId id="494" r:id="rId37"/>
    <p:sldId id="293" r:id="rId38"/>
    <p:sldId id="294" r:id="rId39"/>
    <p:sldId id="300" r:id="rId40"/>
    <p:sldId id="298" r:id="rId41"/>
    <p:sldId id="297" r:id="rId42"/>
    <p:sldId id="538" r:id="rId43"/>
    <p:sldId id="497" r:id="rId44"/>
    <p:sldId id="315" r:id="rId45"/>
    <p:sldId id="496" r:id="rId46"/>
    <p:sldId id="304" r:id="rId47"/>
    <p:sldId id="296" r:id="rId48"/>
    <p:sldId id="305" r:id="rId49"/>
    <p:sldId id="499" r:id="rId50"/>
    <p:sldId id="308" r:id="rId51"/>
    <p:sldId id="310" r:id="rId52"/>
    <p:sldId id="311" r:id="rId53"/>
    <p:sldId id="313" r:id="rId54"/>
    <p:sldId id="314" r:id="rId55"/>
    <p:sldId id="317" r:id="rId56"/>
    <p:sldId id="318" r:id="rId57"/>
    <p:sldId id="319" r:id="rId58"/>
    <p:sldId id="320" r:id="rId59"/>
    <p:sldId id="321" r:id="rId60"/>
    <p:sldId id="504" r:id="rId61"/>
    <p:sldId id="325" r:id="rId62"/>
    <p:sldId id="505" r:id="rId63"/>
    <p:sldId id="507" r:id="rId64"/>
    <p:sldId id="506" r:id="rId65"/>
    <p:sldId id="332" r:id="rId66"/>
    <p:sldId id="473" r:id="rId67"/>
    <p:sldId id="508" r:id="rId68"/>
    <p:sldId id="509" r:id="rId69"/>
    <p:sldId id="322" r:id="rId70"/>
    <p:sldId id="323" r:id="rId71"/>
    <p:sldId id="327" r:id="rId72"/>
    <p:sldId id="328" r:id="rId73"/>
    <p:sldId id="329" r:id="rId74"/>
    <p:sldId id="330" r:id="rId75"/>
    <p:sldId id="514" r:id="rId76"/>
    <p:sldId id="515" r:id="rId77"/>
    <p:sldId id="516" r:id="rId78"/>
    <p:sldId id="513" r:id="rId79"/>
    <p:sldId id="333" r:id="rId80"/>
    <p:sldId id="482" r:id="rId81"/>
    <p:sldId id="334" r:id="rId82"/>
    <p:sldId id="474" r:id="rId83"/>
    <p:sldId id="519" r:id="rId84"/>
    <p:sldId id="518" r:id="rId85"/>
    <p:sldId id="335" r:id="rId86"/>
    <p:sldId id="336" r:id="rId87"/>
    <p:sldId id="460" r:id="rId88"/>
    <p:sldId id="520" r:id="rId89"/>
    <p:sldId id="521" r:id="rId90"/>
    <p:sldId id="522" r:id="rId91"/>
    <p:sldId id="523" r:id="rId92"/>
    <p:sldId id="340" r:id="rId93"/>
    <p:sldId id="524" r:id="rId94"/>
    <p:sldId id="343" r:id="rId95"/>
    <p:sldId id="341" r:id="rId96"/>
    <p:sldId id="342" r:id="rId97"/>
    <p:sldId id="525" r:id="rId98"/>
    <p:sldId id="375" r:id="rId99"/>
    <p:sldId id="526" r:id="rId100"/>
    <p:sldId id="372" r:id="rId101"/>
    <p:sldId id="370" r:id="rId102"/>
    <p:sldId id="380" r:id="rId103"/>
    <p:sldId id="528" r:id="rId104"/>
    <p:sldId id="373" r:id="rId105"/>
    <p:sldId id="381" r:id="rId106"/>
    <p:sldId id="382" r:id="rId107"/>
    <p:sldId id="386" r:id="rId108"/>
    <p:sldId id="387" r:id="rId109"/>
    <p:sldId id="388" r:id="rId110"/>
    <p:sldId id="389" r:id="rId111"/>
    <p:sldId id="391" r:id="rId112"/>
    <p:sldId id="395" r:id="rId113"/>
    <p:sldId id="390" r:id="rId114"/>
    <p:sldId id="392" r:id="rId115"/>
    <p:sldId id="393" r:id="rId116"/>
    <p:sldId id="399" r:id="rId117"/>
    <p:sldId id="383" r:id="rId118"/>
    <p:sldId id="384" r:id="rId119"/>
    <p:sldId id="398" r:id="rId120"/>
    <p:sldId id="385" r:id="rId121"/>
    <p:sldId id="475" r:id="rId122"/>
    <p:sldId id="533" r:id="rId123"/>
    <p:sldId id="532" r:id="rId124"/>
    <p:sldId id="422" r:id="rId125"/>
    <p:sldId id="421" r:id="rId126"/>
    <p:sldId id="452" r:id="rId127"/>
    <p:sldId id="423" r:id="rId128"/>
    <p:sldId id="424" r:id="rId129"/>
    <p:sldId id="425" r:id="rId130"/>
    <p:sldId id="426" r:id="rId131"/>
    <p:sldId id="427" r:id="rId132"/>
    <p:sldId id="430" r:id="rId133"/>
    <p:sldId id="431" r:id="rId134"/>
    <p:sldId id="534" r:id="rId135"/>
    <p:sldId id="432" r:id="rId136"/>
    <p:sldId id="535" r:id="rId137"/>
    <p:sldId id="433" r:id="rId138"/>
    <p:sldId id="434" r:id="rId139"/>
    <p:sldId id="435" r:id="rId140"/>
    <p:sldId id="536" r:id="rId141"/>
    <p:sldId id="436" r:id="rId142"/>
    <p:sldId id="437" r:id="rId143"/>
    <p:sldId id="438" r:id="rId144"/>
    <p:sldId id="439" r:id="rId145"/>
    <p:sldId id="441" r:id="rId146"/>
    <p:sldId id="442" r:id="rId147"/>
    <p:sldId id="443" r:id="rId148"/>
    <p:sldId id="445" r:id="rId149"/>
    <p:sldId id="446" r:id="rId150"/>
    <p:sldId id="447" r:id="rId151"/>
    <p:sldId id="476" r:id="rId152"/>
    <p:sldId id="448" r:id="rId153"/>
    <p:sldId id="449" r:id="rId154"/>
    <p:sldId id="451" r:id="rId155"/>
    <p:sldId id="450" r:id="rId156"/>
    <p:sldId id="477" r:id="rId157"/>
    <p:sldId id="402" r:id="rId158"/>
    <p:sldId id="405" r:id="rId159"/>
    <p:sldId id="400" r:id="rId160"/>
    <p:sldId id="411" r:id="rId161"/>
    <p:sldId id="415" r:id="rId162"/>
    <p:sldId id="416" r:id="rId163"/>
    <p:sldId id="417" r:id="rId164"/>
    <p:sldId id="401" r:id="rId165"/>
    <p:sldId id="418" r:id="rId166"/>
    <p:sldId id="344" r:id="rId167"/>
    <p:sldId id="409" r:id="rId168"/>
    <p:sldId id="458" r:id="rId169"/>
    <p:sldId id="492" r:id="rId170"/>
    <p:sldId id="483" r:id="rId171"/>
    <p:sldId id="472" r:id="rId172"/>
    <p:sldId id="498" r:id="rId173"/>
    <p:sldId id="500" r:id="rId174"/>
    <p:sldId id="501" r:id="rId175"/>
    <p:sldId id="502" r:id="rId176"/>
    <p:sldId id="503" r:id="rId177"/>
    <p:sldId id="517" r:id="rId178"/>
    <p:sldId id="488" r:id="rId179"/>
    <p:sldId id="527" r:id="rId180"/>
    <p:sldId id="529" r:id="rId181"/>
    <p:sldId id="530" r:id="rId182"/>
    <p:sldId id="531" r:id="rId183"/>
    <p:sldId id="463" r:id="rId184"/>
    <p:sldId id="465" r:id="rId185"/>
    <p:sldId id="537" r:id="rId186"/>
    <p:sldId id="467" r:id="rId18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C55A11"/>
    <a:srgbClr val="0033CC"/>
    <a:srgbClr val="E6E6E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1" autoAdjust="0"/>
    <p:restoredTop sz="94660"/>
  </p:normalViewPr>
  <p:slideViewPr>
    <p:cSldViewPr snapToGrid="0">
      <p:cViewPr>
        <p:scale>
          <a:sx n="50" d="100"/>
          <a:sy n="50" d="100"/>
        </p:scale>
        <p:origin x="1324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3BBE73D0-FDCB-44A0-8789-879DF033A669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874398-2C52-43AF-A5DF-F1E219B151CD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4C4A4-2370-452B-BE56-1779CA4DCD5B}" type="datetime1">
              <a:rPr lang="fr-FR" smtClean="0"/>
              <a:t>11/09/2016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E64CCF34-AF54-4C66-8291-51AA4B5BB626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C8693CAD-D54A-4603-9149-F15AE4ABF9EF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21C641AA-0B61-42B4-98C9-63D51E8AE042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33349B-0F27-404E-8AAA-1904AAFCEC0D}" type="datetime1">
              <a:rPr lang="fr-FR" smtClean="0"/>
              <a:t>11/09/2016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F8F0D-35CF-4734-9BD7-CA7DD641DE7E}" type="datetime1">
              <a:rPr lang="fr-FR" smtClean="0"/>
              <a:t>11/09/2016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7CDB8E-8C2A-494D-9F63-12175D26F0B2}" type="datetime1">
              <a:rPr lang="fr-FR" smtClean="0"/>
              <a:t>11/09/2016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8EC86-7BB5-451B-AA5F-3AB48DDDE116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519F3-A17C-4EBC-897A-DB0F63ABA0E4}" type="datetime1">
              <a:rPr lang="fr-FR" smtClean="0"/>
              <a:t>11/09/2016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B51B0793-C7DA-4BE3-B920-0AA755126AC8}" type="datetime1">
              <a:rPr lang="fr-FR" smtClean="0"/>
              <a:t>11/09/2016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jpg"/><Relationship Id="rId4" Type="http://schemas.openxmlformats.org/officeDocument/2006/relationships/image" Target="../media/image15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49.png"/><Relationship Id="rId7" Type="http://schemas.openxmlformats.org/officeDocument/2006/relationships/image" Target="../media/image58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53.png"/><Relationship Id="rId10" Type="http://schemas.openxmlformats.org/officeDocument/2006/relationships/image" Target="../media/image61.png"/><Relationship Id="rId4" Type="http://schemas.openxmlformats.org/officeDocument/2006/relationships/image" Target="../media/image150.png"/><Relationship Id="rId9" Type="http://schemas.openxmlformats.org/officeDocument/2006/relationships/image" Target="../media/image6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eg"/><Relationship Id="rId5" Type="http://schemas.openxmlformats.org/officeDocument/2006/relationships/image" Target="../media/image150.png"/><Relationship Id="rId4" Type="http://schemas.openxmlformats.org/officeDocument/2006/relationships/hyperlink" Target="http://www.sciencedirect.com/science/article/pii/S0097849315000084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5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jpg"/><Relationship Id="rId4" Type="http://schemas.openxmlformats.org/officeDocument/2006/relationships/image" Target="../media/image15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jpg"/><Relationship Id="rId4" Type="http://schemas.openxmlformats.org/officeDocument/2006/relationships/image" Target="../media/image15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60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1.png"/><Relationship Id="rId4" Type="http://schemas.openxmlformats.org/officeDocument/2006/relationships/image" Target="../media/image15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4.emf"/><Relationship Id="rId7" Type="http://schemas.openxmlformats.org/officeDocument/2006/relationships/image" Target="../media/image16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50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.emf"/><Relationship Id="rId7" Type="http://schemas.microsoft.com/office/2007/relationships/hdphoto" Target="../media/hdphoto8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microsoft.com/office/2007/relationships/hdphoto" Target="../media/hdphoto7.wdp"/><Relationship Id="rId10" Type="http://schemas.openxmlformats.org/officeDocument/2006/relationships/image" Target="../media/image150.png"/><Relationship Id="rId4" Type="http://schemas.openxmlformats.org/officeDocument/2006/relationships/image" Target="../media/image168.png"/><Relationship Id="rId9" Type="http://schemas.microsoft.com/office/2007/relationships/hdphoto" Target="../media/hdphoto9.wdp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4.emf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eg"/><Relationship Id="rId11" Type="http://schemas.openxmlformats.org/officeDocument/2006/relationships/image" Target="../media/image178.png"/><Relationship Id="rId5" Type="http://schemas.openxmlformats.org/officeDocument/2006/relationships/image" Target="../media/image172.jpeg"/><Relationship Id="rId10" Type="http://schemas.openxmlformats.org/officeDocument/2006/relationships/image" Target="../media/image177.png"/><Relationship Id="rId4" Type="http://schemas.openxmlformats.org/officeDocument/2006/relationships/image" Target="../media/image171.jpeg"/><Relationship Id="rId9" Type="http://schemas.openxmlformats.org/officeDocument/2006/relationships/image" Target="../media/image176.png"/><Relationship Id="rId14" Type="http://schemas.openxmlformats.org/officeDocument/2006/relationships/image" Target="../media/image15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microsoft.com/office/2007/relationships/hdphoto" Target="../media/hdphoto10.wdp"/><Relationship Id="rId4" Type="http://schemas.openxmlformats.org/officeDocument/2006/relationships/image" Target="../media/image18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5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8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4.emf"/><Relationship Id="rId7" Type="http://schemas.openxmlformats.org/officeDocument/2006/relationships/image" Target="../media/image187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10" Type="http://schemas.openxmlformats.org/officeDocument/2006/relationships/image" Target="../media/image150.png"/><Relationship Id="rId4" Type="http://schemas.openxmlformats.org/officeDocument/2006/relationships/image" Target="../media/image184.jpeg"/><Relationship Id="rId9" Type="http://schemas.openxmlformats.org/officeDocument/2006/relationships/image" Target="../media/image189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9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90.png"/><Relationship Id="rId4" Type="http://schemas.openxmlformats.org/officeDocument/2006/relationships/image" Target="../media/image15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jpeg"/><Relationship Id="rId4" Type="http://schemas.openxmlformats.org/officeDocument/2006/relationships/image" Target="../media/image198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0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jpe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50.png"/><Relationship Id="rId4" Type="http://schemas.openxmlformats.org/officeDocument/2006/relationships/image" Target="../media/image232.jp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33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0146664X81900563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://gamma.cs.unc.edu/RoadNetwork/" TargetMode="External"/><Relationship Id="rId12" Type="http://schemas.openxmlformats.org/officeDocument/2006/relationships/hyperlink" Target="https://www.inf.ethz.ch/personal/ladickyl/roads_gcpr14.pdf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ndfonline.com/doi/abs/10.1080/13658816.2015.1092151?journalCode=tgis20" TargetMode="External"/><Relationship Id="rId11" Type="http://schemas.openxmlformats.org/officeDocument/2006/relationships/hyperlink" Target="http://www.sciencedirect.com/science/article/pii/S0926580515001600" TargetMode="External"/><Relationship Id="rId5" Type="http://schemas.openxmlformats.org/officeDocument/2006/relationships/hyperlink" Target="http://www.sciencedirect.com/science/article/pii/S096599781400101X" TargetMode="External"/><Relationship Id="rId10" Type="http://schemas.openxmlformats.org/officeDocument/2006/relationships/hyperlink" Target="http://gfx.cs.princeton.edu/gfx/pubs/Boyko_2011_ERF/index.php" TargetMode="External"/><Relationship Id="rId4" Type="http://schemas.openxmlformats.org/officeDocument/2006/relationships/hyperlink" Target="http://link.springer.com/chapter/10.1007/978-3-642-19214-2_29" TargetMode="External"/><Relationship Id="rId9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://www.sciencedirect.com/science/article/pii/S0926580515001600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hyperlink" Target="http://gfx.cs.princeton.edu/gfx/pubs/Boyko_2011_ERF/index.ph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://www.sciencedirect.com/science/article/pii/0146664X81900563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www.inf.ethz.ch/personal/ladickyl/roads_gcpr14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gamma.cs.unc.edu/RoadNetwork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://www.sciencedirect.com/science/article/pii/S096599781400101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7" Type="http://schemas.microsoft.com/office/2007/relationships/hdphoto" Target="../media/hdphoto3.wdp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://arches.liris.cnrs.fr/publications/PG2011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10" Type="http://schemas.microsoft.com/office/2007/relationships/hdphoto" Target="../media/hdphoto5.wdp"/><Relationship Id="rId4" Type="http://schemas.openxmlformats.org/officeDocument/2006/relationships/image" Target="../media/image76.jpg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QZoEfUcNHA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2000192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adlen.info/papers/metropolis.pdf" TargetMode="External"/><Relationship Id="rId5" Type="http://schemas.openxmlformats.org/officeDocument/2006/relationships/image" Target="../media/image114.png"/><Relationship Id="rId4" Type="http://schemas.openxmlformats.org/officeDocument/2006/relationships/image" Target="../media/image113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 </a:t>
            </a:r>
            <a:r>
              <a:rPr lang="fr-FR" sz="1600" b="1" dirty="0" smtClean="0">
                <a:latin typeface="+mj-lt"/>
              </a:rPr>
              <a:t>R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 </a:t>
            </a:r>
            <a:r>
              <a:rPr lang="fr-FR" sz="1600" b="1" dirty="0" smtClean="0">
                <a:latin typeface="+mj-lt"/>
              </a:rPr>
              <a:t>R</a:t>
            </a:r>
            <a:r>
              <a:rPr lang="fr-FR" sz="1600" dirty="0" smtClean="0">
                <a:latin typeface="+mj-lt"/>
              </a:rPr>
              <a:t/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 </a:t>
            </a:r>
            <a:r>
              <a:rPr lang="fr-FR" sz="1600" b="1" dirty="0" smtClean="0">
                <a:latin typeface="+mj-lt"/>
              </a:rPr>
              <a:t>E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 </a:t>
            </a:r>
            <a:r>
              <a:rPr lang="fr-FR" sz="1600" b="1" dirty="0" smtClean="0">
                <a:latin typeface="+mj-lt"/>
              </a:rPr>
              <a:t>D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 </a:t>
            </a:r>
            <a:r>
              <a:rPr lang="fr-FR" sz="1600" b="1" dirty="0" smtClean="0">
                <a:latin typeface="+mj-lt"/>
              </a:rPr>
              <a:t>S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" y="1749557"/>
            <a:ext cx="1427348" cy="7442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b="49290"/>
          <a:stretch/>
        </p:blipFill>
        <p:spPr>
          <a:xfrm>
            <a:off x="9811922" y="4752578"/>
            <a:ext cx="836852" cy="46635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23" y="4303918"/>
            <a:ext cx="2876021" cy="8732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0699" y="4694279"/>
            <a:ext cx="849457" cy="55099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922" y="4192007"/>
            <a:ext cx="2171114" cy="5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32" y="4378036"/>
            <a:ext cx="3164413" cy="23733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992307" cy="4643998"/>
          </a:xfrm>
        </p:spPr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Paris,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</a:t>
            </a:fld>
            <a:endParaRPr lang="fr-FR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3740" r="7828" b="26474"/>
          <a:stretch/>
        </p:blipFill>
        <p:spPr bwMode="auto">
          <a:xfrm>
            <a:off x="8759732" y="1070977"/>
            <a:ext cx="3164414" cy="31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636000" y="4045527"/>
            <a:ext cx="3814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 smtClean="0"/>
              <a:t>insee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069665" cy="4643998"/>
          </a:xfrm>
        </p:spPr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100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42" y="1080716"/>
            <a:ext cx="6719221" cy="5791689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7349080" y="1859558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èche droite 15"/>
          <p:cNvSpPr/>
          <p:nvPr/>
        </p:nvSpPr>
        <p:spPr>
          <a:xfrm>
            <a:off x="7395741" y="2025493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7302419" y="3775520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èche droite 18"/>
          <p:cNvSpPr/>
          <p:nvPr/>
        </p:nvSpPr>
        <p:spPr>
          <a:xfrm>
            <a:off x="7349080" y="3941455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èche droite 19"/>
          <p:cNvSpPr/>
          <p:nvPr/>
        </p:nvSpPr>
        <p:spPr>
          <a:xfrm>
            <a:off x="7320297" y="5702444"/>
            <a:ext cx="749300" cy="4745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 smtClean="0"/>
              <a:t>modelling concept</a:t>
            </a:r>
            <a:endParaRPr lang="en-GB" dirty="0"/>
          </a:p>
          <a:p>
            <a:r>
              <a:rPr lang="en-GB" dirty="0"/>
              <a:t>Street objects observations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Fitting </a:t>
            </a:r>
            <a:r>
              <a:rPr lang="en-GB" b="1" dirty="0">
                <a:solidFill>
                  <a:schemeClr val="tx1"/>
                </a:solidFill>
              </a:rPr>
              <a:t>principle</a:t>
            </a:r>
          </a:p>
          <a:p>
            <a:r>
              <a:rPr lang="en-GB" dirty="0"/>
              <a:t>Results</a:t>
            </a:r>
          </a:p>
          <a:p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0291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10" y="2704468"/>
            <a:ext cx="10032181" cy="3670667"/>
          </a:xfrm>
          <a:prstGeom prst="rect">
            <a:avLst/>
          </a:prstGeom>
        </p:spPr>
      </p:pic>
      <p:sp>
        <p:nvSpPr>
          <p:cNvPr id="6" name="Organigramme : Processus 5"/>
          <p:cNvSpPr/>
          <p:nvPr/>
        </p:nvSpPr>
        <p:spPr>
          <a:xfrm>
            <a:off x="7113130" y="2589822"/>
            <a:ext cx="5077141" cy="418465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Mechanical analogy: </a:t>
            </a:r>
          </a:p>
          <a:p>
            <a:r>
              <a:rPr lang="en-GB" dirty="0" smtClean="0"/>
              <a:t>Each observation push/pull road model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they may be residuals errors! (observations are </a:t>
            </a:r>
            <a:r>
              <a:rPr lang="en-GB" dirty="0" smtClean="0"/>
              <a:t>un-precise)</a:t>
            </a:r>
            <a:r>
              <a:rPr lang="en-GB" dirty="0" smtClean="0"/>
              <a:t> 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0291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60" y="2590800"/>
            <a:ext cx="10032181" cy="3670667"/>
          </a:xfrm>
          <a:prstGeom prst="rect">
            <a:avLst/>
          </a:prstGeom>
        </p:spPr>
      </p:pic>
      <p:sp>
        <p:nvSpPr>
          <p:cNvPr id="2" name="Flèche droite 1"/>
          <p:cNvSpPr/>
          <p:nvPr/>
        </p:nvSpPr>
        <p:spPr>
          <a:xfrm>
            <a:off x="6623034" y="3233846"/>
            <a:ext cx="787400" cy="2299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6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Real data : </a:t>
            </a:r>
          </a:p>
          <a:p>
            <a:r>
              <a:rPr lang="en-GB" dirty="0" smtClean="0"/>
              <a:t>Some bad observations</a:t>
            </a:r>
          </a:p>
          <a:p>
            <a:r>
              <a:rPr lang="en-GB" dirty="0" smtClean="0"/>
              <a:t>Need restraint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777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86110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r="68436"/>
          <a:stretch/>
        </p:blipFill>
        <p:spPr>
          <a:xfrm>
            <a:off x="2319799" y="2642141"/>
            <a:ext cx="4089744" cy="409289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18359">
            <a:off x="2402287" y="4006449"/>
            <a:ext cx="2407445" cy="128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7" t="15413" r="-104" b="555"/>
          <a:stretch/>
        </p:blipFill>
        <p:spPr>
          <a:xfrm>
            <a:off x="7233011" y="1911103"/>
            <a:ext cx="4979498" cy="4810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88554" y="5204033"/>
            <a:ext cx="2641702" cy="124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7040716" y="4328657"/>
            <a:ext cx="3520630" cy="803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resisting </a:t>
            </a:r>
            <a:r>
              <a:rPr lang="en-GB" dirty="0" smtClean="0"/>
              <a:t>changes : </a:t>
            </a:r>
            <a:endParaRPr lang="en-GB" dirty="0" smtClean="0"/>
          </a:p>
          <a:p>
            <a:r>
              <a:rPr lang="en-GB" dirty="0" smtClean="0"/>
              <a:t>Conservative forces</a:t>
            </a:r>
            <a:endParaRPr lang="en-GB" dirty="0" smtClean="0"/>
          </a:p>
          <a:p>
            <a:r>
              <a:rPr lang="en-GB" dirty="0" smtClean="0"/>
              <a:t>express </a:t>
            </a:r>
            <a:r>
              <a:rPr lang="en-GB" dirty="0" smtClean="0"/>
              <a:t>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38" y="3581049"/>
            <a:ext cx="6443362" cy="296394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</a:t>
            </a:r>
            <a:r>
              <a:rPr lang="en-GB" b="1" dirty="0" smtClean="0">
                <a:sym typeface="Wingdings" panose="05000000000000000000" pitchFamily="2" charset="2"/>
              </a:rPr>
              <a:t>global</a:t>
            </a:r>
            <a:r>
              <a:rPr lang="en-GB" dirty="0" smtClean="0">
                <a:sym typeface="Wingdings" panose="05000000000000000000" pitchFamily="2" charset="2"/>
              </a:rPr>
              <a:t>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055" y="3639127"/>
            <a:ext cx="10103608" cy="3093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6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7"/>
          <a:stretch/>
        </p:blipFill>
        <p:spPr>
          <a:xfrm>
            <a:off x="1972234" y="2019300"/>
            <a:ext cx="4951340" cy="3563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68" y="1365276"/>
            <a:ext cx="5318920" cy="41977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Road axis, </a:t>
            </a:r>
            <a:r>
              <a:rPr lang="fr-FR" dirty="0" err="1" smtClean="0"/>
              <a:t>roadway</a:t>
            </a:r>
            <a:r>
              <a:rPr lang="fr-FR" dirty="0" smtClean="0"/>
              <a:t> 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vs 			Street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Introduction: Streets are important 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26841"/>
            <a:ext cx="4913746" cy="34736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26841"/>
            <a:ext cx="4913746" cy="34641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972234" y="5546883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+mj-lt"/>
              </a:rPr>
              <a:t>Open Data Paris</a:t>
            </a:r>
            <a:endParaRPr lang="en-GB" dirty="0">
              <a:latin typeface="+mj-lt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30" y="1961953"/>
            <a:ext cx="4800052" cy="341988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60" y="1980573"/>
            <a:ext cx="4800052" cy="34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51778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Using </a:t>
            </a:r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Open Data </a:t>
            </a:r>
            <a:r>
              <a:rPr lang="en-GB" dirty="0" smtClean="0"/>
              <a:t>Paris sidewalk </a:t>
            </a:r>
            <a:r>
              <a:rPr lang="en-GB" dirty="0" smtClean="0"/>
              <a:t>:</a:t>
            </a:r>
          </a:p>
          <a:p>
            <a:pPr lvl="1"/>
            <a:r>
              <a:rPr lang="en-GB" b="1" dirty="0" smtClean="0"/>
              <a:t> from 1.8m </a:t>
            </a:r>
            <a:r>
              <a:rPr lang="en-GB" b="1" dirty="0" smtClean="0">
                <a:sym typeface="Wingdings" panose="05000000000000000000" pitchFamily="2" charset="2"/>
              </a:rPr>
              <a:t></a:t>
            </a:r>
            <a:r>
              <a:rPr lang="en-GB" b="1" dirty="0" smtClean="0"/>
              <a:t> 0.4m 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 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user input: </a:t>
            </a:r>
            <a:r>
              <a:rPr lang="en-GB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0.34m 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It’s much better, robust and fast (50ms)!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112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18" y="3378200"/>
            <a:ext cx="4354688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  <a:p>
            <a:pPr marL="0" indent="0">
              <a:buNone/>
            </a:pPr>
            <a:r>
              <a:rPr lang="en-GB" dirty="0" smtClean="0"/>
              <a:t>Looks ok, but,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932047" cy="4643998"/>
          </a:xfrm>
        </p:spPr>
        <p:txBody>
          <a:bodyPr/>
          <a:lstStyle/>
          <a:p>
            <a:r>
              <a:rPr lang="en-GB" dirty="0" smtClean="0"/>
              <a:t>Not enough observations!</a:t>
            </a:r>
            <a:endParaRPr lang="en-GB" dirty="0" smtClean="0"/>
          </a:p>
          <a:p>
            <a:pPr lvl="1"/>
            <a:r>
              <a:rPr lang="en-GB" dirty="0" smtClean="0"/>
              <a:t>Yellow circles are proportional to error: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from </a:t>
            </a:r>
            <a:r>
              <a:rPr lang="en-GB" b="1" dirty="0" smtClean="0"/>
              <a:t>1.5 </a:t>
            </a:r>
            <a:r>
              <a:rPr lang="en-GB" dirty="0" smtClean="0"/>
              <a:t>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</a:t>
            </a:r>
            <a:r>
              <a:rPr lang="en-GB" b="1" dirty="0" smtClean="0"/>
              <a:t>0.6 </a:t>
            </a:r>
            <a:r>
              <a:rPr lang="en-GB" dirty="0" smtClean="0"/>
              <a:t>m</a:t>
            </a:r>
          </a:p>
          <a:p>
            <a:pPr lvl="1"/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it’s still way better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Procedural modelling : sensing area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114</a:t>
            </a:fld>
            <a:endParaRPr lang="fr-FR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4" y="2405311"/>
            <a:ext cx="5655145" cy="4292255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with Open Data Paris (Ideal data) : works but :</a:t>
            </a:r>
          </a:p>
          <a:p>
            <a:pPr lvl="1"/>
            <a:r>
              <a:rPr lang="en-GB" dirty="0" smtClean="0"/>
              <a:t>topology is broken at few </a:t>
            </a:r>
            <a:r>
              <a:rPr lang="en-GB" dirty="0" smtClean="0"/>
              <a:t>points</a:t>
            </a:r>
          </a:p>
          <a:p>
            <a:pPr lvl="1"/>
            <a:r>
              <a:rPr lang="en-GB" dirty="0" smtClean="0"/>
              <a:t>About </a:t>
            </a:r>
            <a:r>
              <a:rPr lang="en-GB" b="1" dirty="0" smtClean="0"/>
              <a:t>0.5%</a:t>
            </a:r>
            <a:endParaRPr lang="en-GB" b="1" dirty="0" smtClean="0"/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manual corrections </a:t>
            </a:r>
            <a:endParaRPr lang="en-GB" dirty="0" smtClean="0"/>
          </a:p>
          <a:p>
            <a:pPr lvl="1"/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from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1.5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0.1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80084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75003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errors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3291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b="48481"/>
          <a:stretch/>
        </p:blipFill>
        <p:spPr>
          <a:xfrm>
            <a:off x="5549901" y="1669609"/>
            <a:ext cx="6372206" cy="268904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119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9" t="56897"/>
          <a:stretch/>
        </p:blipFill>
        <p:spPr>
          <a:xfrm>
            <a:off x="1972234" y="4265690"/>
            <a:ext cx="6955866" cy="2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5285213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Why would we want an accurate, structured, </a:t>
            </a:r>
            <a:r>
              <a:rPr lang="en-GB" dirty="0" smtClean="0"/>
              <a:t>up-to-date </a:t>
            </a:r>
            <a:r>
              <a:rPr lang="en-GB" dirty="0" smtClean="0"/>
              <a:t>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8" y="942975"/>
            <a:ext cx="4636081" cy="32440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44" y="4310530"/>
            <a:ext cx="3882883" cy="204582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88754" y="3986934"/>
            <a:ext cx="37650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/>
              <a:t>BNF, </a:t>
            </a:r>
            <a:r>
              <a:rPr lang="en-GB" sz="700" dirty="0" err="1" smtClean="0"/>
              <a:t>Gallica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Contributions:</a:t>
            </a:r>
          </a:p>
          <a:p>
            <a:r>
              <a:rPr lang="en-GB" dirty="0" smtClean="0"/>
              <a:t>Inverse procedural road modelling at city scale</a:t>
            </a:r>
          </a:p>
          <a:p>
            <a:r>
              <a:rPr lang="en-GB" dirty="0" smtClean="0"/>
              <a:t>Fast </a:t>
            </a:r>
            <a:r>
              <a:rPr lang="en-GB" dirty="0" smtClean="0"/>
              <a:t>(few roads = interactive) and </a:t>
            </a:r>
            <a:r>
              <a:rPr lang="en-GB" dirty="0" smtClean="0"/>
              <a:t>robust</a:t>
            </a:r>
          </a:p>
          <a:p>
            <a:r>
              <a:rPr lang="en-GB" dirty="0" smtClean="0"/>
              <a:t>Generic observations formulation: can work with </a:t>
            </a:r>
            <a:r>
              <a:rPr lang="en-GB" dirty="0" smtClean="0"/>
              <a:t>any object observation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Only optimising a simplified road model (no </a:t>
            </a:r>
            <a:r>
              <a:rPr lang="en-GB" dirty="0" smtClean="0"/>
              <a:t>radius, lanes, etc.)</a:t>
            </a:r>
            <a:endParaRPr lang="en-GB" dirty="0" smtClean="0"/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Lacking regularisation forces for width (propagation)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Need many observations</a:t>
            </a: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the entirety of Paris</a:t>
            </a: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&gt;2000km of sidewalk</a:t>
            </a: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&gt;1 millions objects (without markings)</a:t>
            </a:r>
          </a:p>
          <a:p>
            <a:pPr lvl="1"/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Many different objects: many different methods for observations detection extracted from raw data: point cloud</a:t>
            </a:r>
          </a:p>
          <a:p>
            <a:pPr lvl="1"/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to deal with massive point cloud (Paris scale) and help design observation detection methods?</a:t>
            </a:r>
          </a:p>
          <a:p>
            <a:pPr lvl="1"/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9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8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Point Cloud </a:t>
            </a:r>
            <a:r>
              <a:rPr lang="en-GB" dirty="0"/>
              <a:t>Server:</a:t>
            </a:r>
            <a:br>
              <a:rPr lang="en-GB" dirty="0"/>
            </a:br>
            <a:r>
              <a:rPr lang="en-GB" dirty="0"/>
              <a:t>Data for </a:t>
            </a:r>
            <a:r>
              <a:rPr lang="en-GB" dirty="0" smtClean="0"/>
              <a:t>observations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Short introduction to Lidar</a:t>
            </a:r>
          </a:p>
          <a:p>
            <a:r>
              <a:rPr lang="en-GB" dirty="0"/>
              <a:t>Point Cloud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13350" y="11265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Demo Live mobile mapping Lidar (</a:t>
            </a:r>
            <a:r>
              <a:rPr lang="en-GB" dirty="0" err="1" smtClean="0"/>
              <a:t>Velodyne</a:t>
            </a:r>
            <a:r>
              <a:rPr lang="en-GB" dirty="0" smtClean="0"/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51133"/>
            <a:ext cx="1403927" cy="90312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:\RemiCura\PROJETS\inverse_procedural_street_modelling\phd_defence\src\image\screen_pointcloud_r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915" r="21588" b="1"/>
          <a:stretch/>
        </p:blipFill>
        <p:spPr bwMode="auto">
          <a:xfrm>
            <a:off x="2334124" y="1664438"/>
            <a:ext cx="9429751" cy="49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Data for observations: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introduction to Lidar</a:t>
            </a:r>
          </a:p>
          <a:p>
            <a:r>
              <a:rPr lang="en-GB" b="1" dirty="0">
                <a:solidFill>
                  <a:schemeClr val="tx1"/>
                </a:solidFill>
              </a:rPr>
              <a:t>Point Cloud </a:t>
            </a:r>
            <a:r>
              <a:rPr lang="en-GB" b="1" dirty="0" smtClean="0">
                <a:solidFill>
                  <a:schemeClr val="tx1"/>
                </a:solidFill>
              </a:rPr>
              <a:t>Server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7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massive amounts of geospatial point clouds in a database.</a:t>
            </a:r>
            <a:endParaRPr lang="en-GB" dirty="0"/>
          </a:p>
          <a:p>
            <a:r>
              <a:rPr lang="en-GB" dirty="0" smtClean="0"/>
              <a:t>Many </a:t>
            </a:r>
            <a:r>
              <a:rPr lang="en-GB" dirty="0" smtClean="0"/>
              <a:t>types </a:t>
            </a:r>
            <a:r>
              <a:rPr lang="en-GB" dirty="0" smtClean="0"/>
              <a:t>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354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487018" y="3368842"/>
            <a:ext cx="1704981" cy="2878514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marL="914400" lvl="2" indent="0">
              <a:spcBef>
                <a:spcPts val="0"/>
              </a:spcBef>
              <a:buNone/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need a service!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State of the art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129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7795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 rot="5400000">
            <a:off x="4268700" y="2592302"/>
            <a:ext cx="468531" cy="5167265"/>
          </a:xfrm>
          <a:prstGeom prst="rightBrace">
            <a:avLst>
              <a:gd name="adj1" fmla="val 129212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3907607" y="5581268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 rot="5400000">
            <a:off x="9958216" y="3955220"/>
            <a:ext cx="476751" cy="2347595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9194992" y="5772529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7962951" y="571097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83576" y="3429728"/>
            <a:ext cx="1327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92D050"/>
                </a:solidFill>
              </a:rPr>
              <a:t>Otepka2013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94015" y="4656637"/>
            <a:ext cx="1055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92D050"/>
                </a:solidFill>
              </a:rPr>
              <a:t>Rieg2014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67096" y="4644863"/>
            <a:ext cx="2076692" cy="38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VanOosterom2015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3" name="Organigramme : Multidocument 32"/>
          <p:cNvSpPr/>
          <p:nvPr/>
        </p:nvSpPr>
        <p:spPr>
          <a:xfrm>
            <a:off x="2169367" y="2573480"/>
            <a:ext cx="1727200" cy="7620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File-based</a:t>
            </a:r>
            <a:endParaRPr lang="en-GB" dirty="0"/>
          </a:p>
        </p:txBody>
      </p:sp>
      <p:sp>
        <p:nvSpPr>
          <p:cNvPr id="35" name="Cylindre 34"/>
          <p:cNvSpPr/>
          <p:nvPr/>
        </p:nvSpPr>
        <p:spPr>
          <a:xfrm>
            <a:off x="4236538" y="1371600"/>
            <a:ext cx="1130558" cy="32511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RDBMS</a:t>
            </a:r>
          </a:p>
          <a:p>
            <a:pPr algn="ctr"/>
            <a:r>
              <a:rPr lang="en-GB" dirty="0" smtClean="0"/>
              <a:t>Row = point</a:t>
            </a:r>
            <a:endParaRPr lang="en-GB" dirty="0"/>
          </a:p>
        </p:txBody>
      </p:sp>
      <p:sp>
        <p:nvSpPr>
          <p:cNvPr id="36" name="Cylindre 35"/>
          <p:cNvSpPr/>
          <p:nvPr/>
        </p:nvSpPr>
        <p:spPr>
          <a:xfrm>
            <a:off x="5647457" y="1371600"/>
            <a:ext cx="1130558" cy="32511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Tailored RDBMS</a:t>
            </a:r>
            <a:endParaRPr lang="en-GB" dirty="0"/>
          </a:p>
        </p:txBody>
      </p:sp>
      <p:sp>
        <p:nvSpPr>
          <p:cNvPr id="37" name="Cylindre 36"/>
          <p:cNvSpPr/>
          <p:nvPr/>
        </p:nvSpPr>
        <p:spPr>
          <a:xfrm>
            <a:off x="9022795" y="3016578"/>
            <a:ext cx="2331003" cy="12566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RDBMS</a:t>
            </a:r>
          </a:p>
          <a:p>
            <a:pPr algn="ctr"/>
            <a:r>
              <a:rPr lang="en-GB" dirty="0" smtClean="0"/>
              <a:t>Row = group of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8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</a:t>
            </a:r>
            <a:r>
              <a:rPr lang="en-US" dirty="0" smtClean="0"/>
              <a:t>a  …   server 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3343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3600" b="1" dirty="0" smtClean="0"/>
              <a:t>2.15 </a:t>
            </a:r>
            <a:r>
              <a:rPr lang="es-ES" sz="3600" b="1" dirty="0" smtClean="0"/>
              <a:t>B </a:t>
            </a:r>
            <a:r>
              <a:rPr lang="es-ES" sz="3600" b="1" dirty="0" err="1" smtClean="0"/>
              <a:t>points</a:t>
            </a:r>
            <a:endParaRPr lang="es-ES" sz="3600" b="1" dirty="0" smtClean="0"/>
          </a:p>
          <a:p>
            <a:pPr marL="203400" indent="-457200"/>
            <a:r>
              <a:rPr lang="es-ES" sz="1700" dirty="0" smtClean="0"/>
              <a:t>42 </a:t>
            </a:r>
            <a:r>
              <a:rPr lang="es-ES" sz="1700" dirty="0"/>
              <a:t>linear km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</a:p>
          <a:p>
            <a:pPr lvl="1"/>
            <a:r>
              <a:rPr lang="en-US" dirty="0" smtClean="0"/>
              <a:t>loading </a:t>
            </a:r>
            <a:r>
              <a:rPr lang="en-US" dirty="0" smtClean="0"/>
              <a:t>speed: 75k pts/s    </a:t>
            </a:r>
            <a:endParaRPr lang="en-US" dirty="0" smtClean="0"/>
          </a:p>
          <a:p>
            <a:pPr lvl="1"/>
            <a:r>
              <a:rPr lang="en-US" dirty="0" smtClean="0"/>
              <a:t>writing </a:t>
            </a:r>
            <a:r>
              <a:rPr lang="en-US" dirty="0" smtClean="0"/>
              <a:t>: 200k pts/s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 smtClean="0"/>
              <a:t>far from actual sensing speed</a:t>
            </a:r>
          </a:p>
          <a:p>
            <a:pPr lvl="1"/>
            <a:r>
              <a:rPr lang="en-US" dirty="0" smtClean="0"/>
              <a:t>Could be faster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hlinkClick r:id="rId4"/>
              </a:rPr>
              <a:t>Vanoosterom2015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24" y="2051802"/>
            <a:ext cx="2621206" cy="25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2"/>
          <a:stretch/>
        </p:blipFill>
        <p:spPr>
          <a:xfrm>
            <a:off x="1952786" y="2908874"/>
            <a:ext cx="10239214" cy="33021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2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5101794" cy="4643998"/>
          </a:xfrm>
        </p:spPr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</a:t>
            </a:r>
            <a:r>
              <a:rPr lang="en-US" dirty="0" smtClean="0"/>
              <a:t>abstraction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Here: several millions points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135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t="13572" r="24733" b="7777"/>
          <a:stretch/>
        </p:blipFill>
        <p:spPr>
          <a:xfrm>
            <a:off x="6692900" y="1574423"/>
            <a:ext cx="5499100" cy="52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5101794" cy="4643998"/>
          </a:xfrm>
        </p:spPr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</a:t>
            </a:r>
            <a:r>
              <a:rPr lang="en-US" dirty="0" smtClean="0"/>
              <a:t>abstraction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Several thousand planes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9367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t="13572" r="24733" b="7777"/>
          <a:stretch/>
        </p:blipFill>
        <p:spPr>
          <a:xfrm>
            <a:off x="6692900" y="1574423"/>
            <a:ext cx="5499100" cy="52721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4" r="19334"/>
          <a:stretch/>
        </p:blipFill>
        <p:spPr>
          <a:xfrm>
            <a:off x="6692900" y="1602522"/>
            <a:ext cx="5510301" cy="524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generalisations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Generalisation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tailored to an usage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6839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137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37797"/>
          <a:stretch/>
        </p:blipFill>
        <p:spPr>
          <a:xfrm>
            <a:off x="2211321" y="3525445"/>
            <a:ext cx="9276106" cy="28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8644966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smtClean="0"/>
              <a:t>generalization:</a:t>
            </a:r>
          </a:p>
          <a:p>
            <a:r>
              <a:rPr lang="en-US" dirty="0" smtClean="0"/>
              <a:t>Coverage map: where are the point clouds?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8606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3"/>
          <a:stretch/>
        </p:blipFill>
        <p:spPr>
          <a:xfrm>
            <a:off x="2164882" y="2761517"/>
            <a:ext cx="10002751" cy="24200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8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9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139</a:t>
            </a:fld>
            <a:endParaRPr lang="fr-FR"/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7548068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</a:t>
            </a:r>
            <a:r>
              <a:rPr lang="en-US" dirty="0" smtClean="0"/>
              <a:t>of these </a:t>
            </a:r>
            <a:r>
              <a:rPr lang="en-US" dirty="0" smtClean="0"/>
              <a:t>2 </a:t>
            </a:r>
            <a:r>
              <a:rPr lang="en-US" dirty="0" smtClean="0"/>
              <a:t>streets</a:t>
            </a:r>
          </a:p>
          <a:p>
            <a:pPr lvl="1"/>
            <a:r>
              <a:rPr lang="en-US" dirty="0" smtClean="0"/>
              <a:t>with </a:t>
            </a:r>
            <a:r>
              <a:rPr lang="en-US" dirty="0" smtClean="0"/>
              <a:t>high point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6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</a:t>
            </a:r>
            <a:r>
              <a:rPr lang="en-GB" dirty="0" smtClean="0"/>
              <a:t>and streets are carefully managed</a:t>
            </a:r>
          </a:p>
          <a:p>
            <a:pPr lvl="2"/>
            <a:r>
              <a:rPr lang="en-GB" dirty="0" smtClean="0"/>
              <a:t>Paris : </a:t>
            </a:r>
            <a:r>
              <a:rPr lang="en-GB" dirty="0" smtClean="0"/>
              <a:t>100s of </a:t>
            </a:r>
            <a:r>
              <a:rPr lang="en-GB" dirty="0" smtClean="0"/>
              <a:t>people, one dedicated engineer school</a:t>
            </a:r>
          </a:p>
          <a:p>
            <a:pPr lvl="1"/>
            <a:r>
              <a:rPr lang="en-GB" dirty="0" smtClean="0"/>
              <a:t>Requires data (precise, </a:t>
            </a:r>
            <a:r>
              <a:rPr lang="en-GB" dirty="0" smtClean="0"/>
              <a:t>up-to-date</a:t>
            </a:r>
            <a:r>
              <a:rPr lang="en-GB" dirty="0" smtClean="0"/>
              <a:t>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Visualisation</a:t>
            </a:r>
          </a:p>
          <a:p>
            <a:r>
              <a:rPr lang="en-GB" dirty="0" smtClean="0"/>
              <a:t>Analysis</a:t>
            </a:r>
          </a:p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46" y="1489284"/>
            <a:ext cx="3253338" cy="17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88" y="3583701"/>
            <a:ext cx="2900654" cy="11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0525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9" y="0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In 100ms: 1k patches for few millions points over a 2 billions point cloud</a:t>
            </a:r>
            <a:endParaRPr lang="en-US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140</a:t>
            </a:fld>
            <a:endParaRPr lang="fr-FR"/>
          </a:p>
        </p:txBody>
      </p:sp>
      <p:pic>
        <p:nvPicPr>
          <p:cNvPr id="22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05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59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3396450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3413305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83815" y="4968379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784" y="5350013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4098626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915389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5304" y="4541757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2927928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2948479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620959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750500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540326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759275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5412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558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5293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5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6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38883" y="1438072"/>
            <a:ext cx="2533273" cy="299518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8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9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10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1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2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3" cstate="print"/>
          <a:srcRect l="31830" t="12661" r="11211" b="16440"/>
          <a:stretch>
            <a:fillRect/>
          </a:stretch>
        </p:blipFill>
        <p:spPr bwMode="auto">
          <a:xfrm>
            <a:off x="9026729" y="4164354"/>
            <a:ext cx="3145035" cy="25900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needs only a given Level Of Detail.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6681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839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8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475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148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26889"/>
            <a:ext cx="10038163" cy="3663892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6073478"/>
            <a:ext cx="1292225" cy="7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533900" y="6073478"/>
            <a:ext cx="608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Paul </a:t>
            </a:r>
            <a:r>
              <a:rPr lang="en-GB" dirty="0" err="1" smtClean="0">
                <a:latin typeface="+mj-lt"/>
              </a:rPr>
              <a:t>Blottiere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38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7644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149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64" y="2694585"/>
            <a:ext cx="10174536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67926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Visualisation </a:t>
            </a:r>
          </a:p>
          <a:p>
            <a:pPr lvl="1"/>
            <a:r>
              <a:rPr lang="en-GB" dirty="0" smtClean="0"/>
              <a:t>map / 3D model</a:t>
            </a:r>
          </a:p>
          <a:p>
            <a:pPr lvl="1"/>
            <a:r>
              <a:rPr lang="en-GB" dirty="0" smtClean="0"/>
              <a:t>Consultation / communication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96" y="3924300"/>
            <a:ext cx="2797175" cy="279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617134" y="1532965"/>
            <a:ext cx="6438618" cy="518851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856562" y="6235740"/>
            <a:ext cx="16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Thales TVNG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j-lt"/>
              </a:rPr>
              <a:t>Visualisation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analysis / 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0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Focus on the whole management problem, easy to use</a:t>
            </a:r>
          </a:p>
          <a:p>
            <a:pPr lvl="1"/>
            <a:r>
              <a:rPr lang="en-US" dirty="0" smtClean="0"/>
              <a:t>Very advanced filtering</a:t>
            </a:r>
          </a:p>
          <a:p>
            <a:pPr lvl="1"/>
            <a:r>
              <a:rPr lang="en-US" dirty="0" smtClean="0"/>
              <a:t>Easy processing: toward point cloud as a service</a:t>
            </a:r>
          </a:p>
          <a:p>
            <a:r>
              <a:rPr lang="en-US" dirty="0" smtClean="0"/>
              <a:t>LOD</a:t>
            </a:r>
          </a:p>
          <a:p>
            <a:pPr lvl="1"/>
            <a:r>
              <a:rPr lang="en-US" dirty="0" smtClean="0"/>
              <a:t>Implicit: simple and efficient</a:t>
            </a:r>
          </a:p>
          <a:p>
            <a:pPr lvl="1"/>
            <a:r>
              <a:rPr lang="en-US" dirty="0" smtClean="0"/>
              <a:t>Easy to use in other settings</a:t>
            </a:r>
          </a:p>
          <a:p>
            <a:pPr lvl="1"/>
            <a:r>
              <a:rPr lang="en-US" dirty="0" smtClean="0"/>
              <a:t>Demonstrating point cloud streaming: toward p.c.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sz="3200" b="1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level, not point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LOD : relies on ordering the points ! 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have to use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May be slow to build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the moment, getting a part of the patch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requires reading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0250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2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using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1"/>
            <a:ext cx="1259652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2" y="2386964"/>
            <a:ext cx="5714777" cy="447103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:\RemiCura\PROJETS\inverse_procedural_street_modelling\phd_defence\src\layout\background_layout_optim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673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154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5" r="68436"/>
          <a:stretch/>
        </p:blipFill>
        <p:spPr>
          <a:xfrm>
            <a:off x="2319799" y="2642141"/>
            <a:ext cx="4089744" cy="40928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18359">
            <a:off x="2402287" y="4006449"/>
            <a:ext cx="2407445" cy="128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7" t="15413" r="-104" b="555"/>
          <a:stretch/>
        </p:blipFill>
        <p:spPr>
          <a:xfrm>
            <a:off x="7233011" y="1911103"/>
            <a:ext cx="4979498" cy="48103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40716" y="4328657"/>
            <a:ext cx="3520630" cy="803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droite 5"/>
          <p:cNvSpPr/>
          <p:nvPr/>
        </p:nvSpPr>
        <p:spPr>
          <a:xfrm>
            <a:off x="6245157" y="4085617"/>
            <a:ext cx="1303507" cy="13745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5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Point Cloud Server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74892" cy="291920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9200" y="3309202"/>
            <a:ext cx="7028984" cy="3506011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Contributions</a:t>
            </a:r>
          </a:p>
          <a:p>
            <a:r>
              <a:rPr lang="en-US" dirty="0" err="1" smtClean="0"/>
              <a:t>StreetGen</a:t>
            </a:r>
            <a:endParaRPr lang="en-US" dirty="0" smtClean="0"/>
          </a:p>
          <a:p>
            <a:pPr lvl="1"/>
            <a:r>
              <a:rPr lang="en-US" dirty="0" smtClean="0"/>
              <a:t>Simple model, everything in database</a:t>
            </a:r>
          </a:p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Easy edit with any GIS soft</a:t>
            </a:r>
          </a:p>
          <a:p>
            <a:r>
              <a:rPr lang="en-US" dirty="0" err="1" smtClean="0"/>
              <a:t>Optimisation</a:t>
            </a:r>
            <a:endParaRPr lang="en-US" dirty="0" smtClean="0"/>
          </a:p>
          <a:p>
            <a:pPr lvl="1"/>
            <a:r>
              <a:rPr lang="en-US" dirty="0" err="1" smtClean="0"/>
              <a:t>Optimise</a:t>
            </a:r>
            <a:r>
              <a:rPr lang="en-US" dirty="0" smtClean="0"/>
              <a:t> at whole </a:t>
            </a:r>
            <a:r>
              <a:rPr lang="en-US" dirty="0" err="1" smtClean="0"/>
              <a:t>paris</a:t>
            </a:r>
            <a:r>
              <a:rPr lang="en-US" dirty="0" smtClean="0"/>
              <a:t> scale, works with any observation</a:t>
            </a:r>
          </a:p>
          <a:p>
            <a:r>
              <a:rPr lang="en-US" dirty="0" smtClean="0"/>
              <a:t>Point Cloud Server</a:t>
            </a:r>
          </a:p>
          <a:p>
            <a:pPr lvl="1"/>
            <a:r>
              <a:rPr lang="en-US" dirty="0" smtClean="0"/>
              <a:t>Manage point cloud, point cloud as a service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contributions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272583" cy="243793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</a:p>
          <a:p>
            <a:r>
              <a:rPr lang="en-GB" dirty="0"/>
              <a:t>Perspectives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5770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err="1" smtClean="0"/>
              <a:t>StreetGen</a:t>
            </a:r>
            <a:endParaRPr lang="en-GB" dirty="0" smtClean="0"/>
          </a:p>
          <a:p>
            <a:pPr lvl="1"/>
            <a:r>
              <a:rPr lang="en-GB" dirty="0" smtClean="0"/>
              <a:t>Model too simple</a:t>
            </a:r>
          </a:p>
          <a:p>
            <a:pPr lvl="1"/>
            <a:r>
              <a:rPr lang="en-GB" dirty="0" smtClean="0"/>
              <a:t>Interaction limited to simple mechanisms</a:t>
            </a:r>
          </a:p>
          <a:p>
            <a:pPr lvl="1"/>
            <a:r>
              <a:rPr lang="en-GB" dirty="0" smtClean="0"/>
              <a:t>Optimise only a part of the model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Point </a:t>
            </a:r>
            <a:r>
              <a:rPr lang="en-GB" dirty="0"/>
              <a:t>Cloud Server 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Must group points into meaningful groups</a:t>
            </a: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98658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294807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16422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Past</a:t>
            </a:r>
          </a:p>
          <a:p>
            <a:pPr lvl="1"/>
            <a:r>
              <a:rPr lang="en-GB" dirty="0" smtClean="0"/>
              <a:t>Present</a:t>
            </a:r>
          </a:p>
          <a:p>
            <a:pPr lvl="1"/>
            <a:r>
              <a:rPr lang="en-GB" dirty="0" smtClean="0"/>
              <a:t>planning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1410712"/>
            <a:ext cx="6905884" cy="52686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217246" y="6242379"/>
            <a:ext cx="63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Apur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latin typeface="+mj-lt"/>
              </a:rPr>
              <a:t>analysis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/</a:t>
            </a:r>
            <a:r>
              <a:rPr lang="en-GB" dirty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simulation</a:t>
            </a:r>
            <a:endParaRPr lang="en-GB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6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-378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6485966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Only the beginning of inverse procedural street modelling</a:t>
            </a:r>
            <a:r>
              <a:rPr lang="en-GB" dirty="0" smtClean="0"/>
              <a:t>.</a:t>
            </a:r>
            <a:endParaRPr lang="en-GB" dirty="0"/>
          </a:p>
          <a:p>
            <a:pPr lvl="1"/>
            <a:r>
              <a:rPr lang="en-GB" dirty="0" smtClean="0"/>
              <a:t>Object should </a:t>
            </a:r>
            <a:r>
              <a:rPr lang="en-GB" dirty="0"/>
              <a:t>be created by template/ pattern/ grammar/procedural functions</a:t>
            </a:r>
            <a:r>
              <a:rPr lang="en-GB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Dealing with objects and road model simultaneously calls for much stronger modelling and optimisation </a:t>
            </a:r>
            <a:r>
              <a:rPr lang="en-GB" dirty="0" smtClean="0"/>
              <a:t>methods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Optimisation </a:t>
            </a:r>
            <a:r>
              <a:rPr lang="en-GB" dirty="0" smtClean="0"/>
              <a:t>should be more </a:t>
            </a:r>
            <a:r>
              <a:rPr lang="en-GB" dirty="0" smtClean="0"/>
              <a:t>powerful (</a:t>
            </a:r>
            <a:r>
              <a:rPr lang="en-GB" dirty="0" smtClean="0"/>
              <a:t>RJ-MCMC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94807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7708" y="2223707"/>
            <a:ext cx="564908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4"/>
            <a:ext cx="4064449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For the moment: low level information, but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All cars will need a shared high level road model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8070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24" y="1951180"/>
            <a:ext cx="5871732" cy="39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745" y="1334961"/>
            <a:ext cx="4154645" cy="5457662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6726933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 Cities are evolving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There are several cities in one city: 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Café terrace: day/night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Garbage bin</a:t>
            </a:r>
          </a:p>
          <a:p>
            <a:pPr lvl="2"/>
            <a:r>
              <a:rPr lang="en-GB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(parking behaviour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To understand city </a:t>
            </a:r>
            <a:r>
              <a:rPr lang="en-GB" dirty="0" smtClean="0">
                <a:sym typeface="Wingdings" panose="05000000000000000000" pitchFamily="2" charset="2"/>
              </a:rPr>
              <a:t>evolutions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>
                <a:sym typeface="Wingdings" panose="05000000000000000000" pitchFamily="2" charset="2"/>
              </a:rPr>
              <a:t>study city history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Historical </a:t>
            </a:r>
            <a:r>
              <a:rPr lang="en-GB" dirty="0" err="1" smtClean="0">
                <a:sym typeface="Wingdings" panose="05000000000000000000" pitchFamily="2" charset="2"/>
              </a:rPr>
              <a:t>geodata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Hand drawn maps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Information needs to be extracted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(my current work)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8999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163</a:t>
            </a:fld>
            <a:endParaRPr lang="fr-FR"/>
          </a:p>
        </p:txBody>
      </p:sp>
      <p:pic>
        <p:nvPicPr>
          <p:cNvPr id="9" name="Image 8" descr="W:\RemiCura\PROJETS\belleepoque\sota\documents\src_donnees\vasserot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7" t="3730" b="10939"/>
          <a:stretch/>
        </p:blipFill>
        <p:spPr bwMode="auto">
          <a:xfrm>
            <a:off x="8802255" y="1487054"/>
            <a:ext cx="3374201" cy="20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W:\RemiCura\PROJETS\belleepoque\sota\documents\src_donnees\poubelle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255" y="3669953"/>
            <a:ext cx="3389745" cy="203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43" y="4959814"/>
            <a:ext cx="2748504" cy="189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8518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9829242" cy="4643998"/>
          </a:xfrm>
        </p:spPr>
        <p:txBody>
          <a:bodyPr/>
          <a:lstStyle/>
          <a:p>
            <a:r>
              <a:rPr lang="en-GB" dirty="0" smtClean="0"/>
              <a:t>Extract building number, buildings limits, street surface (B. </a:t>
            </a:r>
            <a:r>
              <a:rPr lang="en-GB" dirty="0" err="1" smtClean="0"/>
              <a:t>Vallet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0957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W:\RemiCura\PROJETS\belleepoque\extract_data_from_old_paris_map\jacoubet\results\detection_annotation_bbox_qgis_zoo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4" r="60132" b="35246"/>
          <a:stretch/>
        </p:blipFill>
        <p:spPr bwMode="auto">
          <a:xfrm>
            <a:off x="1828531" y="2103578"/>
            <a:ext cx="2427396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RemiCura\PROJETS\belleepoque\extract_data_from_old_paris_map\jacoubet\results\line_detection_with_rransac_full_without_grid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0" t="34743" r="51491" b="14540"/>
          <a:stretch/>
        </p:blipFill>
        <p:spPr bwMode="auto">
          <a:xfrm>
            <a:off x="4584699" y="2103580"/>
            <a:ext cx="3378200" cy="4754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RemiCura\PROJETS\belleepoque\extract_data_from_old_paris_map\jacoubet\results\using_graphcut\Feuille31_res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899"/>
          <a:stretch/>
        </p:blipFill>
        <p:spPr bwMode="auto">
          <a:xfrm>
            <a:off x="7962899" y="2069070"/>
            <a:ext cx="4229101" cy="4788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isometric </a:t>
            </a:r>
            <a:r>
              <a:rPr lang="en-GB" dirty="0" err="1" smtClean="0"/>
              <a:t>persp</a:t>
            </a:r>
            <a:r>
              <a:rPr lang="en-GB" dirty="0" smtClean="0"/>
              <a:t>.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938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9" y="101600"/>
            <a:ext cx="5119849" cy="668325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annexe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4673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169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System </a:t>
            </a:r>
            <a:r>
              <a:rPr lang="en-GB" dirty="0" smtClean="0">
                <a:latin typeface="+mj-lt"/>
              </a:rPr>
              <a:t>/ GIS / Simulation / </a:t>
            </a:r>
            <a:r>
              <a:rPr lang="en-GB" dirty="0" smtClean="0"/>
              <a:t>Procedural / Data-driven</a:t>
            </a:r>
            <a:r>
              <a:rPr lang="en-GB" dirty="0" smtClean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4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Traffic / pollution / noise …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</a:t>
            </a:fld>
            <a:endParaRPr lang="fr-FR"/>
          </a:p>
        </p:txBody>
      </p:sp>
      <p:pic>
        <p:nvPicPr>
          <p:cNvPr id="3074" name="Picture 2" descr="http://www.aria.fr/projets/aircity/images/visuweb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2714" r="15080"/>
          <a:stretch/>
        </p:blipFill>
        <p:spPr bwMode="auto">
          <a:xfrm>
            <a:off x="1845234" y="2528962"/>
            <a:ext cx="4762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45234" y="5710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/>
              <a:t>Air city: pollution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8" y="2528962"/>
            <a:ext cx="5277921" cy="32814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70598" y="5759676"/>
            <a:ext cx="1793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err="1" smtClean="0"/>
              <a:t>Ifstar</a:t>
            </a:r>
            <a:r>
              <a:rPr lang="en-GB" dirty="0" smtClean="0"/>
              <a:t> : noise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972234" y="1027108"/>
            <a:ext cx="956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Visualisation</a:t>
            </a:r>
            <a:r>
              <a:rPr lang="en-GB" dirty="0" smtClean="0">
                <a:latin typeface="+mj-lt"/>
              </a:rPr>
              <a:t>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analysis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/ </a:t>
            </a:r>
            <a:r>
              <a:rPr lang="en-GB" dirty="0">
                <a:latin typeface="+mj-lt"/>
              </a:rPr>
              <a:t>simulation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2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</a:p>
          <a:p>
            <a:pPr lvl="1"/>
            <a:r>
              <a:rPr lang="fr-FR" dirty="0" err="1" smtClean="0"/>
              <a:t>Urbanism</a:t>
            </a:r>
            <a:endParaRPr lang="fr-FR" dirty="0" smtClean="0"/>
          </a:p>
          <a:p>
            <a:pPr lvl="1"/>
            <a:r>
              <a:rPr lang="fr-FR" dirty="0" smtClean="0"/>
              <a:t>Transport</a:t>
            </a:r>
          </a:p>
          <a:p>
            <a:pPr lvl="1"/>
            <a:r>
              <a:rPr lang="fr-FR" dirty="0" err="1" smtClean="0"/>
              <a:t>Environment</a:t>
            </a:r>
            <a:endParaRPr lang="fr-FR" dirty="0" smtClean="0"/>
          </a:p>
          <a:p>
            <a:pPr lvl="1"/>
            <a:r>
              <a:rPr lang="fr-FR" dirty="0" smtClean="0"/>
              <a:t>Security</a:t>
            </a:r>
          </a:p>
          <a:p>
            <a:pPr lvl="1"/>
            <a:r>
              <a:rPr lang="fr-FR" dirty="0" smtClean="0"/>
              <a:t>Communication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839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1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circle centers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Farthest per axis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23" y="2690773"/>
            <a:ext cx="4599712" cy="3828119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Create Intersection surface 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0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  <a:p>
            <a:r>
              <a:rPr lang="en-US" dirty="0" smtClean="0"/>
              <a:t>No other parameter for road width reduction control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893" y="3571098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1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321366" cy="4643998"/>
          </a:xfrm>
        </p:spPr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r>
              <a:rPr lang="en-GB" dirty="0"/>
              <a:t> </a:t>
            </a:r>
            <a:r>
              <a:rPr lang="en-GB" dirty="0" smtClean="0"/>
              <a:t>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2507147"/>
            <a:ext cx="5967445" cy="426909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19" y="4028072"/>
            <a:ext cx="3253264" cy="232827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2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" y="0"/>
            <a:ext cx="12160913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40" y="1994504"/>
            <a:ext cx="7831094" cy="476391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example of interactive map tracking usefulness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7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3514165" cy="4643998"/>
          </a:xfrm>
        </p:spPr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179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532965"/>
            <a:ext cx="5064106" cy="492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methods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9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6" cy="4643998"/>
          </a:xfrm>
        </p:spPr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62" y="1463072"/>
            <a:ext cx="4621491" cy="51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3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_matc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16"/>
            <a:ext cx="12190407" cy="6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</a:t>
            </a:r>
            <a:r>
              <a:rPr lang="en-GB" dirty="0" smtClean="0"/>
              <a:t>intersections </a:t>
            </a:r>
            <a:r>
              <a:rPr lang="en-GB" dirty="0" smtClean="0"/>
              <a:t>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095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260446"/>
            <a:ext cx="101594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6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4532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184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45719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7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2838531" cy="5314276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visualisation</a:t>
            </a:r>
            <a:r>
              <a:rPr lang="en-US" dirty="0" smtClean="0"/>
              <a:t>, </a:t>
            </a:r>
            <a:r>
              <a:rPr lang="en-US" dirty="0" smtClean="0"/>
              <a:t>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0"/>
            <a:ext cx="1403927" cy="240906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1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1124999"/>
            <a:ext cx="5120378" cy="272996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88" y="4009554"/>
            <a:ext cx="5120378" cy="27193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4678823" cy="4643998"/>
          </a:xfrm>
        </p:spPr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</a:t>
            </a:r>
            <a:r>
              <a:rPr lang="fr-FR" dirty="0" smtClean="0"/>
              <a:t>« </a:t>
            </a:r>
            <a:r>
              <a:rPr lang="fr-FR" dirty="0" err="1" smtClean="0"/>
              <a:t>regular</a:t>
            </a:r>
            <a:r>
              <a:rPr lang="fr-FR" dirty="0" smtClean="0"/>
              <a:t> »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articles/manuscript</a:t>
            </a:r>
          </a:p>
          <a:p>
            <a:pPr lvl="1"/>
            <a:r>
              <a:rPr lang="en-GB" dirty="0" smtClean="0"/>
              <a:t>High bandwidth: it’s going to be fast, apology</a:t>
            </a:r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09341" y="5577429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34741" y="5564729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traffic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GB" dirty="0"/>
              <a:t>traffic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/ organisation/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</a:t>
            </a:r>
            <a:r>
              <a:rPr lang="en-GB" dirty="0"/>
              <a:t>organisation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 sensing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4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765300"/>
            <a:ext cx="10077450" cy="5161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complex / traffic / organisation/ </a:t>
            </a:r>
            <a:r>
              <a:rPr lang="en-GB" dirty="0"/>
              <a:t>sensing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</a:t>
            </a:r>
            <a:r>
              <a:rPr lang="en-GB" dirty="0" smtClean="0"/>
              <a:t>crucial </a:t>
            </a:r>
            <a:r>
              <a:rPr lang="en-GB" dirty="0" smtClean="0"/>
              <a:t>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methods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532965"/>
            <a:ext cx="5718351" cy="4643998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smtClean="0"/>
              <a:t>«  </a:t>
            </a:r>
            <a:r>
              <a:rPr lang="fr-FR" dirty="0" err="1" smtClean="0"/>
              <a:t>street</a:t>
            </a:r>
            <a:r>
              <a:rPr lang="fr-FR" dirty="0" smtClean="0"/>
              <a:t>»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smtClean="0"/>
              <a:t>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84" y="925911"/>
            <a:ext cx="2783066" cy="18270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6" y="2845035"/>
            <a:ext cx="2209548" cy="16193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48836" r="18386" b="4861"/>
          <a:stretch/>
        </p:blipFill>
        <p:spPr>
          <a:xfrm>
            <a:off x="8258892" y="4600888"/>
            <a:ext cx="3828358" cy="20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90" y="1317697"/>
            <a:ext cx="8008887" cy="47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29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18" y="1330397"/>
            <a:ext cx="8008887" cy="4770293"/>
          </a:xfrm>
          <a:prstGeom prst="rect">
            <a:avLst/>
          </a:prstGeom>
        </p:spPr>
      </p:pic>
      <p:sp>
        <p:nvSpPr>
          <p:cNvPr id="10" name="Rectangle 9">
            <a:hlinkClick r:id="rId4"/>
          </p:cNvPr>
          <p:cNvSpPr/>
          <p:nvPr/>
        </p:nvSpPr>
        <p:spPr>
          <a:xfrm>
            <a:off x="1980319" y="44359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hlinkClick r:id="rId5"/>
          </p:cNvPr>
          <p:cNvSpPr/>
          <p:nvPr/>
        </p:nvSpPr>
        <p:spPr>
          <a:xfrm>
            <a:off x="1980319" y="39738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1971099" y="3058465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7"/>
          </p:cNvPr>
          <p:cNvSpPr/>
          <p:nvPr/>
        </p:nvSpPr>
        <p:spPr>
          <a:xfrm>
            <a:off x="1980319" y="2647989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>
            <a:hlinkClick r:id="rId8"/>
          </p:cNvPr>
          <p:cNvSpPr/>
          <p:nvPr/>
        </p:nvSpPr>
        <p:spPr>
          <a:xfrm>
            <a:off x="1980319" y="554564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hlinkClick r:id="rId9"/>
          </p:cNvPr>
          <p:cNvSpPr/>
          <p:nvPr/>
        </p:nvSpPr>
        <p:spPr>
          <a:xfrm>
            <a:off x="1980319" y="517787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hlinkClick r:id="rId10"/>
          </p:cNvPr>
          <p:cNvSpPr/>
          <p:nvPr/>
        </p:nvSpPr>
        <p:spPr>
          <a:xfrm>
            <a:off x="2892993" y="1348128"/>
            <a:ext cx="936475" cy="286413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rId11"/>
          </p:cNvPr>
          <p:cNvSpPr/>
          <p:nvPr/>
        </p:nvSpPr>
        <p:spPr>
          <a:xfrm>
            <a:off x="1980320" y="1348128"/>
            <a:ext cx="909848" cy="29083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12"/>
          </p:cNvPr>
          <p:cNvSpPr/>
          <p:nvPr/>
        </p:nvSpPr>
        <p:spPr>
          <a:xfrm>
            <a:off x="1980319" y="1659491"/>
            <a:ext cx="1314011" cy="25436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+mj-lt"/>
              </a:rPr>
              <a:t>Montoya2014</a:t>
            </a:r>
            <a:endParaRPr lang="en-GB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13"/>
          </p:cNvPr>
          <p:cNvSpPr/>
          <p:nvPr/>
        </p:nvSpPr>
        <p:spPr>
          <a:xfrm>
            <a:off x="1971099" y="1921054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94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"/>
          <p:cNvSpPr>
            <a:spLocks noGrp="1"/>
          </p:cNvSpPr>
          <p:nvPr>
            <p:ph idx="1"/>
          </p:nvPr>
        </p:nvSpPr>
        <p:spPr>
          <a:xfrm>
            <a:off x="795374" y="826904"/>
            <a:ext cx="5992307" cy="4643998"/>
          </a:xfrm>
        </p:spPr>
        <p:txBody>
          <a:bodyPr/>
          <a:lstStyle/>
          <a:p>
            <a:r>
              <a:rPr lang="fr-FR" dirty="0" err="1" smtClean="0"/>
              <a:t>Procedural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</a:t>
            </a:r>
            <a:r>
              <a:rPr lang="fr-FR" dirty="0" err="1" smtClean="0"/>
              <a:t>modelling</a:t>
            </a:r>
            <a:r>
              <a:rPr lang="fr-FR" dirty="0" smtClean="0"/>
              <a:t>:</a:t>
            </a:r>
          </a:p>
          <a:p>
            <a:r>
              <a:rPr lang="fr-FR" dirty="0" smtClean="0"/>
              <a:t>Have a mode of </a:t>
            </a:r>
            <a:r>
              <a:rPr lang="fr-FR" dirty="0" err="1" smtClean="0"/>
              <a:t>streets</a:t>
            </a:r>
            <a:r>
              <a:rPr lang="fr-FR" dirty="0" smtClean="0"/>
              <a:t>!</a:t>
            </a: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519" y="2136830"/>
            <a:ext cx="6843099" cy="465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918" r="60703" b="24431"/>
          <a:stretch/>
        </p:blipFill>
        <p:spPr>
          <a:xfrm>
            <a:off x="2009055" y="2724546"/>
            <a:ext cx="3760403" cy="4115719"/>
          </a:xfrm>
          <a:prstGeom prst="rect">
            <a:avLst/>
          </a:prstGeom>
        </p:spPr>
      </p:pic>
      <p:sp>
        <p:nvSpPr>
          <p:cNvPr id="11" name="Rectangle 10">
            <a:hlinkClick r:id="rId4"/>
          </p:cNvPr>
          <p:cNvSpPr/>
          <p:nvPr/>
        </p:nvSpPr>
        <p:spPr>
          <a:xfrm>
            <a:off x="2009055" y="238271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98" y="1772016"/>
            <a:ext cx="5286000" cy="4293103"/>
          </a:xfrm>
          <a:prstGeom prst="rect">
            <a:avLst/>
          </a:prstGeom>
        </p:spPr>
      </p:pic>
      <p:sp>
        <p:nvSpPr>
          <p:cNvPr id="13" name="Rectangle 12">
            <a:hlinkClick r:id="rId7"/>
          </p:cNvPr>
          <p:cNvSpPr/>
          <p:nvPr/>
        </p:nvSpPr>
        <p:spPr>
          <a:xfrm>
            <a:off x="6804129" y="6109078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230620" y="6060952"/>
            <a:ext cx="2852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30</a:t>
            </a:fld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</a:t>
            </a:r>
            <a:r>
              <a:rPr lang="en-GB" dirty="0" smtClean="0"/>
              <a:t>aerial images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14" y="4539116"/>
            <a:ext cx="9886869" cy="223385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369973" y="658634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4"/>
          </p:cNvPr>
          <p:cNvSpPr/>
          <p:nvPr/>
        </p:nvSpPr>
        <p:spPr>
          <a:xfrm>
            <a:off x="2320869" y="4150745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1505452"/>
            <a:ext cx="2739175" cy="26471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61" y="1508396"/>
            <a:ext cx="2926746" cy="2647268"/>
          </a:xfrm>
          <a:prstGeom prst="rect">
            <a:avLst/>
          </a:prstGeom>
        </p:spPr>
      </p:pic>
      <p:sp>
        <p:nvSpPr>
          <p:cNvPr id="22" name="Rectangle 21">
            <a:hlinkClick r:id="rId7"/>
          </p:cNvPr>
          <p:cNvSpPr/>
          <p:nvPr/>
        </p:nvSpPr>
        <p:spPr>
          <a:xfrm>
            <a:off x="9756056" y="1232083"/>
            <a:ext cx="1609679" cy="30081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Fischler1981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516780" y="4150745"/>
            <a:ext cx="538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High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low recall + low </a:t>
            </a:r>
            <a:r>
              <a:rPr lang="en-GB" sz="1200" dirty="0" err="1" smtClean="0">
                <a:latin typeface="+mj-lt"/>
              </a:rPr>
              <a:t>prec</a:t>
            </a:r>
            <a:r>
              <a:rPr lang="en-GB" sz="1200" dirty="0" smtClean="0">
                <a:latin typeface="+mj-lt"/>
              </a:rPr>
              <a:t> high recall + F* (includes cost)</a:t>
            </a:r>
            <a:endParaRPr lang="en-GB" sz="1200" dirty="0">
              <a:latin typeface="+mj-l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Model driven / traffic 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4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992742" y="205197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466086" y="127401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992742" y="6042870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042402" y="6029720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56" y="2434109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32</a:t>
            </a:fld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5" y="1699812"/>
            <a:ext cx="3746693" cy="437537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Model-driven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simulation 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202546" y="3941949"/>
            <a:ext cx="692727" cy="10806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9310255" y="1699812"/>
            <a:ext cx="73890" cy="434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695635" y="1677988"/>
            <a:ext cx="487836" cy="442361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0623734" y="1716450"/>
            <a:ext cx="90448" cy="435873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10678919" y="1673396"/>
            <a:ext cx="665525" cy="296305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08200" y="4518744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6145991" y="5318021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969660" y="1643885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178551" y="5815185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9" b="35080"/>
          <a:stretch/>
        </p:blipFill>
        <p:spPr>
          <a:xfrm>
            <a:off x="2193227" y="2120900"/>
            <a:ext cx="9728879" cy="2349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32515" r="61026" b="46184"/>
          <a:stretch/>
        </p:blipFill>
        <p:spPr>
          <a:xfrm>
            <a:off x="7722004" y="4858132"/>
            <a:ext cx="1778000" cy="787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33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Traffic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simulation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Procedural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65674" r="70065" b="-1914"/>
          <a:stretch/>
        </p:blipFill>
        <p:spPr>
          <a:xfrm>
            <a:off x="9656752" y="4681214"/>
            <a:ext cx="2244845" cy="22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1700614" y="4169646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5072833" y="2550626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094234" y="427643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24080" y="4343681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7" y="4511477"/>
            <a:ext cx="7017327" cy="2346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49" y="1081114"/>
            <a:ext cx="5800751" cy="32938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34</a:t>
            </a:fld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108200" y="1104900"/>
            <a:ext cx="957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Data-driven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Model-driven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 Traffic simulation /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Procedural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90" y="1449532"/>
            <a:ext cx="8008887" cy="47702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sp>
        <p:nvSpPr>
          <p:cNvPr id="22" name="Espace réservé du contenu 21"/>
          <p:cNvSpPr>
            <a:spLocks noGrp="1"/>
          </p:cNvSpPr>
          <p:nvPr>
            <p:ph idx="1"/>
          </p:nvPr>
        </p:nvSpPr>
        <p:spPr>
          <a:xfrm>
            <a:off x="5994400" y="4168775"/>
            <a:ext cx="1879600" cy="50482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Our work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Existing models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à coins arrondis 4"/>
          <p:cNvSpPr/>
          <p:nvPr/>
        </p:nvSpPr>
        <p:spPr>
          <a:xfrm>
            <a:off x="3009900" y="1219200"/>
            <a:ext cx="2527300" cy="525780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à coins arrondis 20"/>
          <p:cNvSpPr/>
          <p:nvPr/>
        </p:nvSpPr>
        <p:spPr>
          <a:xfrm>
            <a:off x="8743402" y="2679700"/>
            <a:ext cx="2933093" cy="3676650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droite 6"/>
          <p:cNvSpPr/>
          <p:nvPr/>
        </p:nvSpPr>
        <p:spPr>
          <a:xfrm>
            <a:off x="5994400" y="4305300"/>
            <a:ext cx="2374900" cy="1181100"/>
          </a:xfrm>
          <a:prstGeom prst="rightArrow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6"/>
          <a:stretch/>
        </p:blipFill>
        <p:spPr>
          <a:xfrm>
            <a:off x="6406602" y="1544883"/>
            <a:ext cx="1661671" cy="23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mtClean="0"/>
              <a:t>Goals?</a:t>
            </a:r>
          </a:p>
          <a:p>
            <a:pPr lvl="2"/>
            <a:r>
              <a:rPr lang="en-GB" smtClean="0"/>
              <a:t>A generic, simple street model</a:t>
            </a:r>
          </a:p>
          <a:p>
            <a:pPr lvl="2"/>
            <a:r>
              <a:rPr lang="en-GB" smtClean="0"/>
              <a:t>Use it to model Paris streets</a:t>
            </a:r>
          </a:p>
          <a:p>
            <a:pPr lvl="2"/>
            <a:r>
              <a:rPr lang="en-GB" smtClean="0"/>
              <a:t>Model used for various outputs (analysis/ 3D visu / traffic simulation...)</a:t>
            </a:r>
          </a:p>
          <a:p>
            <a:pPr lvl="2"/>
            <a:endParaRPr lang="en-GB" smtClean="0"/>
          </a:p>
          <a:p>
            <a:pPr lvl="1"/>
            <a:r>
              <a:rPr lang="en-GB" smtClean="0"/>
              <a:t>Our approach:</a:t>
            </a:r>
          </a:p>
          <a:p>
            <a:pPr lvl="2"/>
            <a:r>
              <a:rPr lang="en-GB" smtClean="0"/>
              <a:t>based on road axis, use simple hypothesis to amplify</a:t>
            </a:r>
          </a:p>
          <a:p>
            <a:pPr lvl="2"/>
            <a:r>
              <a:rPr lang="en-GB" smtClean="0"/>
              <a:t>use a RDBMS (=database)</a:t>
            </a:r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2"/>
            <a:endParaRPr lang="en-GB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 StreetGen : design principle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339966"/>
            <a:ext cx="1403927" cy="241428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1223" y="4470400"/>
            <a:ext cx="2477293" cy="2477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045345"/>
            <a:ext cx="9927665" cy="561923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model for </a:t>
            </a:r>
            <a:r>
              <a:rPr lang="en-US" dirty="0" smtClean="0"/>
              <a:t>most streets</a:t>
            </a:r>
            <a:endParaRPr lang="en-US" dirty="0"/>
          </a:p>
          <a:p>
            <a:r>
              <a:rPr lang="en-US" dirty="0" smtClean="0"/>
              <a:t>Streets are : structured by axis |constant/varying</a:t>
            </a:r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62964"/>
            <a:ext cx="1403927" cy="24912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062083"/>
            <a:ext cx="9017001" cy="4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574145" y="2572544"/>
            <a:ext cx="21474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40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8" y="1709738"/>
            <a:ext cx="10316837" cy="47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</a:t>
            </a:r>
            <a:r>
              <a:rPr lang="en-GB" dirty="0" smtClean="0"/>
              <a:t>model: </a:t>
            </a:r>
          </a:p>
          <a:p>
            <a:pPr lvl="2"/>
            <a:r>
              <a:rPr lang="en-GB" dirty="0" smtClean="0"/>
              <a:t>axes + width </a:t>
            </a:r>
            <a:r>
              <a:rPr lang="en-GB" dirty="0" smtClean="0">
                <a:sym typeface="Wingdings" panose="05000000000000000000" pitchFamily="2" charset="2"/>
              </a:rPr>
              <a:t>+ radius circle </a:t>
            </a:r>
            <a:r>
              <a:rPr lang="en-GB" dirty="0" err="1" smtClean="0">
                <a:sym typeface="Wingdings" panose="05000000000000000000" pitchFamily="2" charset="2"/>
              </a:rPr>
              <a:t>center</a:t>
            </a:r>
            <a:r>
              <a:rPr lang="en-GB" dirty="0" smtClean="0">
                <a:sym typeface="Wingdings" panose="05000000000000000000" pitchFamily="2" charset="2"/>
              </a:rPr>
              <a:t>  section + intersection+ lane+…</a:t>
            </a:r>
            <a:endParaRPr lang="en-GB" dirty="0" smtClean="0"/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594100"/>
            <a:ext cx="1403927" cy="21601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3210261"/>
            <a:ext cx="10311094" cy="325519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Simplified model</a:t>
            </a:r>
          </a:p>
          <a:p>
            <a:r>
              <a:rPr lang="en-US" dirty="0" smtClean="0"/>
              <a:t>Everything connected: fully structured model</a:t>
            </a:r>
          </a:p>
          <a:p>
            <a:r>
              <a:rPr lang="en-US" dirty="0" smtClean="0"/>
              <a:t>No information loss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Kinematic hypothesis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644900"/>
            <a:ext cx="1403927" cy="21093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à coins arrondis 5"/>
          <p:cNvSpPr/>
          <p:nvPr/>
        </p:nvSpPr>
        <p:spPr>
          <a:xfrm>
            <a:off x="1783975" y="4629664"/>
            <a:ext cx="1143952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Base axis</a:t>
            </a:r>
          </a:p>
          <a:p>
            <a:pPr algn="ctr"/>
            <a:r>
              <a:rPr lang="en-GB" dirty="0" smtClean="0"/>
              <a:t>(input)</a:t>
            </a:r>
            <a:endParaRPr lang="en-GB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3640627" y="3887251"/>
            <a:ext cx="1337773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Edges (topology)</a:t>
            </a:r>
            <a:endParaRPr lang="en-GB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3640627" y="4622800"/>
            <a:ext cx="1337773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Nodes</a:t>
            </a:r>
          </a:p>
          <a:p>
            <a:pPr algn="ctr"/>
            <a:r>
              <a:rPr lang="en-GB" dirty="0" smtClean="0"/>
              <a:t>(topology)</a:t>
            </a:r>
            <a:endParaRPr lang="en-GB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7194385" y="3181751"/>
            <a:ext cx="1594761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Center</a:t>
            </a:r>
            <a:endParaRPr lang="en-GB" dirty="0" smtClean="0"/>
          </a:p>
          <a:p>
            <a:pPr algn="ctr"/>
            <a:r>
              <a:rPr lang="en-GB" dirty="0" smtClean="0"/>
              <a:t>Turning radius</a:t>
            </a:r>
            <a:endParaRPr lang="en-GB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5788079" y="3181751"/>
            <a:ext cx="910206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Pair of streets</a:t>
            </a:r>
            <a:endParaRPr lang="en-GB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8250410" y="3887251"/>
            <a:ext cx="1387155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section</a:t>
            </a:r>
            <a:endParaRPr lang="en-GB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8222137" y="4731264"/>
            <a:ext cx="1387155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intersection</a:t>
            </a:r>
            <a:endParaRPr lang="en-GB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10295329" y="4957234"/>
            <a:ext cx="766133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lanes</a:t>
            </a:r>
            <a:endParaRPr lang="en-GB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10295329" y="5975052"/>
            <a:ext cx="1820471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interconnections</a:t>
            </a:r>
            <a:endParaRPr lang="en-GB" dirty="0"/>
          </a:p>
        </p:txBody>
      </p:sp>
      <p:cxnSp>
        <p:nvCxnSpPr>
          <p:cNvPr id="8" name="Connecteur droit avec flèche 7"/>
          <p:cNvCxnSpPr>
            <a:stCxn id="6" idx="3"/>
            <a:endCxn id="10" idx="1"/>
          </p:cNvCxnSpPr>
          <p:nvPr/>
        </p:nvCxnSpPr>
        <p:spPr>
          <a:xfrm flipV="1">
            <a:off x="2927927" y="4204751"/>
            <a:ext cx="712700" cy="74241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6" idx="3"/>
            <a:endCxn id="13" idx="1"/>
          </p:cNvCxnSpPr>
          <p:nvPr/>
        </p:nvCxnSpPr>
        <p:spPr>
          <a:xfrm flipV="1">
            <a:off x="2927927" y="4940300"/>
            <a:ext cx="712700" cy="686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0" idx="3"/>
            <a:endCxn id="15" idx="1"/>
          </p:cNvCxnSpPr>
          <p:nvPr/>
        </p:nvCxnSpPr>
        <p:spPr>
          <a:xfrm flipV="1">
            <a:off x="4978400" y="3499251"/>
            <a:ext cx="809679" cy="7055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3" idx="3"/>
            <a:endCxn id="15" idx="1"/>
          </p:cNvCxnSpPr>
          <p:nvPr/>
        </p:nvCxnSpPr>
        <p:spPr>
          <a:xfrm flipV="1">
            <a:off x="4978400" y="3499251"/>
            <a:ext cx="809679" cy="144104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15" idx="3"/>
            <a:endCxn id="14" idx="1"/>
          </p:cNvCxnSpPr>
          <p:nvPr/>
        </p:nvCxnSpPr>
        <p:spPr>
          <a:xfrm>
            <a:off x="6698285" y="3499251"/>
            <a:ext cx="4961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10" idx="3"/>
            <a:endCxn id="16" idx="1"/>
          </p:cNvCxnSpPr>
          <p:nvPr/>
        </p:nvCxnSpPr>
        <p:spPr>
          <a:xfrm>
            <a:off x="4978400" y="4204751"/>
            <a:ext cx="32720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14" idx="3"/>
            <a:endCxn id="16" idx="1"/>
          </p:cNvCxnSpPr>
          <p:nvPr/>
        </p:nvCxnSpPr>
        <p:spPr>
          <a:xfrm flipH="1">
            <a:off x="8250410" y="3499251"/>
            <a:ext cx="538736" cy="7055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stCxn id="17" idx="1"/>
            <a:endCxn id="16" idx="1"/>
          </p:cNvCxnSpPr>
          <p:nvPr/>
        </p:nvCxnSpPr>
        <p:spPr>
          <a:xfrm flipV="1">
            <a:off x="8222137" y="4204751"/>
            <a:ext cx="28273" cy="84401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18" idx="1"/>
            <a:endCxn id="16" idx="3"/>
          </p:cNvCxnSpPr>
          <p:nvPr/>
        </p:nvCxnSpPr>
        <p:spPr>
          <a:xfrm flipH="1" flipV="1">
            <a:off x="9637565" y="4204751"/>
            <a:ext cx="657764" cy="106998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19" idx="1"/>
            <a:endCxn id="17" idx="3"/>
          </p:cNvCxnSpPr>
          <p:nvPr/>
        </p:nvCxnSpPr>
        <p:spPr>
          <a:xfrm flipH="1" flipV="1">
            <a:off x="9609292" y="5048764"/>
            <a:ext cx="686037" cy="124378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>
            <a:stCxn id="19" idx="1"/>
            <a:endCxn id="18" idx="1"/>
          </p:cNvCxnSpPr>
          <p:nvPr/>
        </p:nvCxnSpPr>
        <p:spPr>
          <a:xfrm flipV="1">
            <a:off x="10295329" y="5274734"/>
            <a:ext cx="0" cy="101781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à coins arrondis 27"/>
          <p:cNvSpPr/>
          <p:nvPr/>
        </p:nvSpPr>
        <p:spPr>
          <a:xfrm>
            <a:off x="6163251" y="4413764"/>
            <a:ext cx="910206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border point</a:t>
            </a:r>
            <a:endParaRPr lang="en-GB" dirty="0"/>
          </a:p>
        </p:txBody>
      </p:sp>
      <p:cxnSp>
        <p:nvCxnSpPr>
          <p:cNvPr id="29" name="Connecteur droit avec flèche 28"/>
          <p:cNvCxnSpPr>
            <a:endCxn id="28" idx="1"/>
          </p:cNvCxnSpPr>
          <p:nvPr/>
        </p:nvCxnSpPr>
        <p:spPr>
          <a:xfrm>
            <a:off x="5372100" y="4219775"/>
            <a:ext cx="791151" cy="51148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3" idx="3"/>
            <a:endCxn id="28" idx="1"/>
          </p:cNvCxnSpPr>
          <p:nvPr/>
        </p:nvCxnSpPr>
        <p:spPr>
          <a:xfrm flipV="1">
            <a:off x="4978400" y="4731264"/>
            <a:ext cx="1184851" cy="20903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8" idx="3"/>
            <a:endCxn id="16" idx="1"/>
          </p:cNvCxnSpPr>
          <p:nvPr/>
        </p:nvCxnSpPr>
        <p:spPr>
          <a:xfrm flipV="1">
            <a:off x="7073457" y="4204751"/>
            <a:ext cx="1176953" cy="52651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8" idx="3"/>
            <a:endCxn id="17" idx="1"/>
          </p:cNvCxnSpPr>
          <p:nvPr/>
        </p:nvCxnSpPr>
        <p:spPr>
          <a:xfrm>
            <a:off x="7073457" y="4731264"/>
            <a:ext cx="1148680" cy="3175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8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Classical processing method: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Change? </a:t>
            </a:r>
            <a:r>
              <a:rPr lang="en-GB" dirty="0" smtClean="0">
                <a:sym typeface="Wingdings" panose="05000000000000000000" pitchFamily="2" charset="2"/>
              </a:rPr>
              <a:t> redo everything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Several user  no sharing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rganigramme : Multidocument 3"/>
          <p:cNvSpPr/>
          <p:nvPr/>
        </p:nvSpPr>
        <p:spPr>
          <a:xfrm>
            <a:off x="2324100" y="2754745"/>
            <a:ext cx="2133600" cy="1348510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Input data</a:t>
            </a:r>
            <a:endParaRPr lang="en-GB" dirty="0"/>
          </a:p>
        </p:txBody>
      </p:sp>
      <p:sp>
        <p:nvSpPr>
          <p:cNvPr id="5" name="Organigramme : Processus 4"/>
          <p:cNvSpPr/>
          <p:nvPr/>
        </p:nvSpPr>
        <p:spPr>
          <a:xfrm>
            <a:off x="5549900" y="2705100"/>
            <a:ext cx="2311400" cy="1333500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Method</a:t>
            </a:r>
            <a:endParaRPr lang="en-GB" dirty="0"/>
          </a:p>
        </p:txBody>
      </p:sp>
      <p:sp>
        <p:nvSpPr>
          <p:cNvPr id="16" name="Organigramme : Multidocument 15"/>
          <p:cNvSpPr/>
          <p:nvPr/>
        </p:nvSpPr>
        <p:spPr>
          <a:xfrm>
            <a:off x="8953500" y="2817090"/>
            <a:ext cx="2133600" cy="1348510"/>
          </a:xfrm>
          <a:prstGeom prst="flowChartMultidocumen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Output data (street model)</a:t>
            </a:r>
            <a:endParaRPr lang="en-GB" dirty="0"/>
          </a:p>
        </p:txBody>
      </p:sp>
      <p:sp>
        <p:nvSpPr>
          <p:cNvPr id="7" name="Flèche droite 6"/>
          <p:cNvSpPr/>
          <p:nvPr/>
        </p:nvSpPr>
        <p:spPr>
          <a:xfrm>
            <a:off x="4686300" y="3149600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18" name="Flèche droite 17"/>
          <p:cNvSpPr/>
          <p:nvPr/>
        </p:nvSpPr>
        <p:spPr>
          <a:xfrm>
            <a:off x="8035366" y="3172188"/>
            <a:ext cx="736600" cy="52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input data + method + results in a database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3394" y="3196787"/>
            <a:ext cx="3661213" cy="3661213"/>
          </a:xfrm>
          <a:prstGeom prst="rect">
            <a:avLst/>
          </a:prstGeom>
          <a:noFill/>
        </p:spPr>
      </p:pic>
      <p:sp>
        <p:nvSpPr>
          <p:cNvPr id="42" name="Rectangle à coins arrondis 41"/>
          <p:cNvSpPr/>
          <p:nvPr/>
        </p:nvSpPr>
        <p:spPr>
          <a:xfrm>
            <a:off x="5440351" y="5806113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43" name="ZoneTexte 42"/>
          <p:cNvSpPr txBox="1"/>
          <p:nvPr/>
        </p:nvSpPr>
        <p:spPr>
          <a:xfrm>
            <a:off x="5605145" y="4973603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 rot="5400000">
            <a:off x="6345350" y="50865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rot="5400000">
            <a:off x="6345350" y="5661279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à coins arrondis 46"/>
          <p:cNvSpPr/>
          <p:nvPr/>
        </p:nvSpPr>
        <p:spPr>
          <a:xfrm>
            <a:off x="5354219" y="4088642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6677551" y="4078375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pic>
        <p:nvPicPr>
          <p:cNvPr id="7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6582" y="2273649"/>
            <a:ext cx="3661213" cy="3661213"/>
          </a:xfrm>
          <a:prstGeom prst="rect">
            <a:avLst/>
          </a:prstGeom>
          <a:noFill/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input data + method + results in a RDBMS(database)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70300"/>
            <a:ext cx="1403927" cy="20966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9"/>
          <p:cNvSpPr/>
          <p:nvPr/>
        </p:nvSpPr>
        <p:spPr>
          <a:xfrm>
            <a:off x="7943539" y="4882975"/>
            <a:ext cx="2025196" cy="689640"/>
          </a:xfrm>
          <a:prstGeom prst="roundRect">
            <a:avLst>
              <a:gd name="adj" fmla="val 3324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modeling</a:t>
            </a:r>
            <a:endParaRPr lang="en-US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4018891" y="2300444"/>
            <a:ext cx="8175215" cy="3849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058012" y="4595625"/>
            <a:ext cx="1992602" cy="892697"/>
            <a:chOff x="2857488" y="5500702"/>
            <a:chExt cx="2038360" cy="1109666"/>
          </a:xfrm>
        </p:grpSpPr>
        <p:cxnSp>
          <p:nvCxnSpPr>
            <p:cNvPr id="22" name="Connecteur droit avec flèche 21"/>
            <p:cNvCxnSpPr/>
            <p:nvPr/>
          </p:nvCxnSpPr>
          <p:spPr>
            <a:xfrm rot="10800000">
              <a:off x="2857488" y="55007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 rot="10800000">
              <a:off x="3009888" y="56531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rot="10800000">
              <a:off x="3162288" y="58055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rot="10800000">
              <a:off x="3314688" y="59579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rot="10800000">
              <a:off x="3467088" y="6110302"/>
              <a:ext cx="1428760" cy="5000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8108333" y="4050465"/>
            <a:ext cx="1955361" cy="470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StreetGen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rot="5400000">
            <a:off x="8848538" y="41634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8848538" y="4738141"/>
            <a:ext cx="286584" cy="15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Forme libre 35"/>
          <p:cNvSpPr/>
          <p:nvPr/>
        </p:nvSpPr>
        <p:spPr>
          <a:xfrm>
            <a:off x="5960256" y="3852346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orme libre 36"/>
          <p:cNvSpPr/>
          <p:nvPr/>
        </p:nvSpPr>
        <p:spPr>
          <a:xfrm>
            <a:off x="5988178" y="390598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025434" y="396345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>
            <a:off x="6058012" y="4020925"/>
            <a:ext cx="1638767" cy="252866"/>
          </a:xfrm>
          <a:custGeom>
            <a:avLst/>
            <a:gdLst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28612 h 328612"/>
              <a:gd name="connsiteX1" fmla="*/ 219075 w 1676400"/>
              <a:gd name="connsiteY1" fmla="*/ 133349 h 328612"/>
              <a:gd name="connsiteX2" fmla="*/ 452438 w 1676400"/>
              <a:gd name="connsiteY2" fmla="*/ 271462 h 328612"/>
              <a:gd name="connsiteX3" fmla="*/ 657225 w 1676400"/>
              <a:gd name="connsiteY3" fmla="*/ 71437 h 328612"/>
              <a:gd name="connsiteX4" fmla="*/ 895350 w 1676400"/>
              <a:gd name="connsiteY4" fmla="*/ 209549 h 328612"/>
              <a:gd name="connsiteX5" fmla="*/ 1104900 w 1676400"/>
              <a:gd name="connsiteY5" fmla="*/ 14287 h 328612"/>
              <a:gd name="connsiteX6" fmla="*/ 1395413 w 1676400"/>
              <a:gd name="connsiteY6" fmla="*/ 123824 h 328612"/>
              <a:gd name="connsiteX7" fmla="*/ 1514475 w 1676400"/>
              <a:gd name="connsiteY7" fmla="*/ 57149 h 328612"/>
              <a:gd name="connsiteX8" fmla="*/ 1647825 w 1676400"/>
              <a:gd name="connsiteY8" fmla="*/ 33337 h 328612"/>
              <a:gd name="connsiteX9" fmla="*/ 1647825 w 1676400"/>
              <a:gd name="connsiteY9" fmla="*/ 33337 h 328612"/>
              <a:gd name="connsiteX10" fmla="*/ 1676400 w 1676400"/>
              <a:gd name="connsiteY10" fmla="*/ 28574 h 328612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47825 w 1676400"/>
              <a:gd name="connsiteY9" fmla="*/ 19050 h 314325"/>
              <a:gd name="connsiteX10" fmla="*/ 1676400 w 1676400"/>
              <a:gd name="connsiteY10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47825 w 1676400"/>
              <a:gd name="connsiteY8" fmla="*/ 19050 h 314325"/>
              <a:gd name="connsiteX9" fmla="*/ 1676400 w 1676400"/>
              <a:gd name="connsiteY9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  <a:gd name="connsiteX0" fmla="*/ 0 w 1676400"/>
              <a:gd name="connsiteY0" fmla="*/ 314325 h 314325"/>
              <a:gd name="connsiteX1" fmla="*/ 219075 w 1676400"/>
              <a:gd name="connsiteY1" fmla="*/ 119062 h 314325"/>
              <a:gd name="connsiteX2" fmla="*/ 452438 w 1676400"/>
              <a:gd name="connsiteY2" fmla="*/ 257175 h 314325"/>
              <a:gd name="connsiteX3" fmla="*/ 657225 w 1676400"/>
              <a:gd name="connsiteY3" fmla="*/ 57150 h 314325"/>
              <a:gd name="connsiteX4" fmla="*/ 895350 w 1676400"/>
              <a:gd name="connsiteY4" fmla="*/ 195262 h 314325"/>
              <a:gd name="connsiteX5" fmla="*/ 1104900 w 1676400"/>
              <a:gd name="connsiteY5" fmla="*/ 0 h 314325"/>
              <a:gd name="connsiteX6" fmla="*/ 1395413 w 1676400"/>
              <a:gd name="connsiteY6" fmla="*/ 109537 h 314325"/>
              <a:gd name="connsiteX7" fmla="*/ 1514475 w 1676400"/>
              <a:gd name="connsiteY7" fmla="*/ 42862 h 314325"/>
              <a:gd name="connsiteX8" fmla="*/ 1676400 w 1676400"/>
              <a:gd name="connsiteY8" fmla="*/ 1428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14325">
                <a:moveTo>
                  <a:pt x="0" y="314325"/>
                </a:moveTo>
                <a:cubicBezTo>
                  <a:pt x="217102" y="121437"/>
                  <a:pt x="805" y="311937"/>
                  <a:pt x="219075" y="119062"/>
                </a:cubicBezTo>
                <a:cubicBezTo>
                  <a:pt x="420697" y="247644"/>
                  <a:pt x="341322" y="191287"/>
                  <a:pt x="452438" y="257175"/>
                </a:cubicBezTo>
                <a:cubicBezTo>
                  <a:pt x="654059" y="63493"/>
                  <a:pt x="457208" y="255582"/>
                  <a:pt x="657225" y="57150"/>
                </a:cubicBezTo>
                <a:cubicBezTo>
                  <a:pt x="883450" y="189701"/>
                  <a:pt x="654057" y="54762"/>
                  <a:pt x="895350" y="195262"/>
                </a:cubicBezTo>
                <a:cubicBezTo>
                  <a:pt x="1115223" y="2374"/>
                  <a:pt x="897736" y="190494"/>
                  <a:pt x="1104900" y="0"/>
                </a:cubicBezTo>
                <a:cubicBezTo>
                  <a:pt x="1395416" y="104771"/>
                  <a:pt x="1112841" y="2375"/>
                  <a:pt x="1395413" y="109537"/>
                </a:cubicBezTo>
                <a:cubicBezTo>
                  <a:pt x="1520827" y="42856"/>
                  <a:pt x="1393826" y="110325"/>
                  <a:pt x="1514475" y="42862"/>
                </a:cubicBezTo>
                <a:cubicBezTo>
                  <a:pt x="1561306" y="26987"/>
                  <a:pt x="1642666" y="20240"/>
                  <a:pt x="1676400" y="1428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45</a:t>
            </a:fld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2855002" y="3742054"/>
            <a:ext cx="2745125" cy="1144641"/>
            <a:chOff x="636535" y="1071546"/>
            <a:chExt cx="2745125" cy="1144641"/>
          </a:xfrm>
        </p:grpSpPr>
        <p:grpSp>
          <p:nvGrpSpPr>
            <p:cNvPr id="62" name="Groupe 61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68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69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70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63" name="Groupe 62"/>
            <p:cNvGrpSpPr/>
            <p:nvPr/>
          </p:nvGrpSpPr>
          <p:grpSpPr>
            <a:xfrm>
              <a:off x="636535" y="1081683"/>
              <a:ext cx="1470854" cy="1134504"/>
              <a:chOff x="1493791" y="1796063"/>
              <a:chExt cx="1470854" cy="1134504"/>
            </a:xfrm>
          </p:grpSpPr>
          <p:pic>
            <p:nvPicPr>
              <p:cNvPr id="64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493791" y="1796063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5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708105" y="1867501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6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953553" y="1923449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67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184804" y="1979397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Rectangle à coins arrondis 4"/>
          <p:cNvSpPr/>
          <p:nvPr/>
        </p:nvSpPr>
        <p:spPr>
          <a:xfrm>
            <a:off x="7857407" y="3165504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data</a:t>
            </a:r>
            <a:endParaRPr lang="en-US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9180739" y="3155237"/>
            <a:ext cx="1149943" cy="8286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40709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670853" y="1193742"/>
            <a:ext cx="9381565" cy="4643998"/>
          </a:xfrm>
        </p:spPr>
        <p:txBody>
          <a:bodyPr/>
          <a:lstStyle/>
          <a:p>
            <a:pPr lvl="1"/>
            <a:r>
              <a:rPr lang="en-GB" dirty="0" smtClean="0"/>
              <a:t>Kinematic hypothesis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93089"/>
            <a:ext cx="1403927" cy="216116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1995590" y="1532966"/>
            <a:ext cx="10027092" cy="4835479"/>
            <a:chOff x="2759188" y="1816965"/>
            <a:chExt cx="8715375" cy="4286250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309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466168" y="4695053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47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 rot="5400000">
            <a:off x="2243968" y="375860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 rot="5400000">
            <a:off x="2377136" y="431347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Road surface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06800"/>
            <a:ext cx="1403927" cy="2147453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49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074"/>
          <a:stretch/>
        </p:blipFill>
        <p:spPr>
          <a:xfrm>
            <a:off x="2745163" y="1353578"/>
            <a:ext cx="7986337" cy="26320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54"/>
          <a:stretch/>
        </p:blipFill>
        <p:spPr>
          <a:xfrm>
            <a:off x="4152797" y="3985671"/>
            <a:ext cx="5700337" cy="28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5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OK</a:t>
            </a:r>
          </a:p>
          <a:p>
            <a:pPr marL="0" indent="0">
              <a:buNone/>
            </a:pPr>
            <a:r>
              <a:rPr lang="en-US" dirty="0" smtClean="0"/>
              <a:t>Robust</a:t>
            </a:r>
          </a:p>
          <a:p>
            <a:pPr marL="0" indent="0">
              <a:buNone/>
            </a:pPr>
            <a:r>
              <a:rPr lang="en-US" dirty="0" smtClean="0"/>
              <a:t>Generic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1" y="727137"/>
            <a:ext cx="8756829" cy="57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based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(cinematically),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  <a:p>
            <a:pPr lvl="1"/>
            <a:r>
              <a:rPr lang="en-US" dirty="0" smtClean="0"/>
              <a:t>Direction coherent with lane direction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4"/>
            <a:ext cx="7798958" cy="5325035"/>
          </a:xfrm>
        </p:spPr>
        <p:txBody>
          <a:bodyPr>
            <a:normAutofit/>
          </a:bodyPr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smtClean="0">
                <a:solidFill>
                  <a:srgbClr val="0033CC"/>
                </a:solidFill>
              </a:rPr>
              <a:t>www.ArchiExpo</a:t>
            </a:r>
          </a:p>
          <a:p>
            <a:pPr lvl="1"/>
            <a:r>
              <a:rPr lang="en-US" dirty="0" smtClean="0"/>
              <a:t>Norms : </a:t>
            </a:r>
            <a:r>
              <a:rPr lang="fr-FR" dirty="0"/>
              <a:t>« Instruction </a:t>
            </a:r>
            <a:r>
              <a:rPr lang="fr-FR" dirty="0"/>
              <a:t>Interministérielle sur la signalisation </a:t>
            </a:r>
            <a:r>
              <a:rPr lang="fr-FR" dirty="0" smtClean="0"/>
              <a:t>routière  » </a:t>
            </a:r>
            <a:r>
              <a:rPr lang="fr-FR" dirty="0" smtClean="0"/>
              <a:t>: 1000 pages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Objects are in relation (hierarchical, spatial, semantic </a:t>
            </a:r>
            <a:r>
              <a:rPr lang="en-US" dirty="0" smtClean="0"/>
              <a:t>…)</a:t>
            </a:r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33" y="3977264"/>
            <a:ext cx="1304925" cy="18573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08" y="5739389"/>
            <a:ext cx="1571625" cy="11715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958" y="1317768"/>
            <a:ext cx="1219200" cy="12668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44" y="4188049"/>
            <a:ext cx="2009160" cy="26699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33" y="4905952"/>
            <a:ext cx="1371600" cy="166687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04" y="4743450"/>
            <a:ext cx="2867025" cy="211455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77" y="1283853"/>
            <a:ext cx="1474031" cy="19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Street objects are often spatially </a:t>
            </a:r>
            <a:r>
              <a:rPr lang="en-US" dirty="0" err="1" smtClean="0"/>
              <a:t>organised</a:t>
            </a:r>
            <a:r>
              <a:rPr lang="en-US" dirty="0" smtClean="0"/>
              <a:t> </a:t>
            </a:r>
            <a:r>
              <a:rPr lang="en-US" dirty="0"/>
              <a:t>(position and </a:t>
            </a:r>
            <a:r>
              <a:rPr lang="en-US" dirty="0" smtClean="0"/>
              <a:t>orientation) relatively </a:t>
            </a:r>
            <a:r>
              <a:rPr lang="en-US" dirty="0"/>
              <a:t>to the street axis</a:t>
            </a:r>
          </a:p>
          <a:p>
            <a:r>
              <a:rPr lang="en-US" dirty="0" smtClean="0"/>
              <a:t>So </a:t>
            </a:r>
            <a:r>
              <a:rPr lang="en-US" dirty="0" smtClean="0"/>
              <a:t>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2" y="2560973"/>
            <a:ext cx="5996254" cy="42437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</a:t>
            </a:r>
            <a:r>
              <a:rPr lang="en-US" b="1" dirty="0" smtClean="0"/>
              <a:t>points</a:t>
            </a:r>
            <a:r>
              <a:rPr lang="en-US" dirty="0" smtClean="0"/>
              <a:t>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44" y="1352392"/>
            <a:ext cx="6105856" cy="55056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surface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59</a:t>
            </a:fld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 flipH="1" flipV="1">
            <a:off x="9129570" y="1413109"/>
            <a:ext cx="649428" cy="174621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60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results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Model simple and generic</a:t>
            </a:r>
          </a:p>
          <a:p>
            <a:r>
              <a:rPr lang="en-GB" dirty="0" smtClean="0"/>
              <a:t>OK for most of streets</a:t>
            </a:r>
            <a:endParaRPr lang="en-GB" dirty="0" smtClean="0"/>
          </a:p>
          <a:p>
            <a:r>
              <a:rPr lang="en-GB" dirty="0" smtClean="0"/>
              <a:t>Whole </a:t>
            </a:r>
            <a:r>
              <a:rPr lang="en-GB" dirty="0" smtClean="0"/>
              <a:t>Paris in 10 </a:t>
            </a:r>
            <a:r>
              <a:rPr lang="en-GB" dirty="0" smtClean="0"/>
              <a:t>min </a:t>
            </a:r>
            <a:br>
              <a:rPr lang="en-GB" dirty="0" smtClean="0"/>
            </a:br>
            <a:r>
              <a:rPr lang="en-GB" dirty="0" smtClean="0"/>
              <a:t>(2’ //)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4" y="1715527"/>
            <a:ext cx="6165142" cy="48233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8287" r="1901" b="4862"/>
          <a:stretch/>
        </p:blipFill>
        <p:spPr>
          <a:xfrm>
            <a:off x="5591734" y="1532965"/>
            <a:ext cx="6438618" cy="518851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5"/>
            <a:ext cx="3492646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/>
              <a:t>for 3D </a:t>
            </a:r>
            <a:r>
              <a:rPr lang="en-GB" dirty="0" smtClean="0"/>
              <a:t>visualisation</a:t>
            </a:r>
          </a:p>
          <a:p>
            <a:pPr lvl="1"/>
            <a:r>
              <a:rPr lang="en-GB" dirty="0" smtClean="0"/>
              <a:t>Thales </a:t>
            </a:r>
            <a:r>
              <a:rPr lang="en-GB" dirty="0" err="1" smtClean="0"/>
              <a:t>NeoDBGS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9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50206"/>
          <a:stretch/>
        </p:blipFill>
        <p:spPr>
          <a:xfrm>
            <a:off x="4283098" y="1951181"/>
            <a:ext cx="7898323" cy="49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Tested </a:t>
            </a:r>
            <a:r>
              <a:rPr lang="en-GB" dirty="0" smtClean="0"/>
              <a:t>to model other cities (West Africa)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64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74" y="1665288"/>
            <a:ext cx="4817105" cy="3491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08" y="3511167"/>
            <a:ext cx="6518807" cy="316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3999321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Contributions</a:t>
            </a:r>
          </a:p>
          <a:p>
            <a:r>
              <a:rPr lang="en-GB" dirty="0" smtClean="0"/>
              <a:t>Data, method, result in RDBMS</a:t>
            </a:r>
          </a:p>
          <a:p>
            <a:r>
              <a:rPr lang="en-GB" dirty="0" smtClean="0"/>
              <a:t>Robust road </a:t>
            </a:r>
            <a:r>
              <a:rPr lang="en-GB" dirty="0" smtClean="0"/>
              <a:t>surface computing</a:t>
            </a:r>
          </a:p>
          <a:p>
            <a:r>
              <a:rPr lang="en-GB" dirty="0" smtClean="0"/>
              <a:t>Fast </a:t>
            </a:r>
            <a:r>
              <a:rPr lang="en-GB" dirty="0" smtClean="0"/>
              <a:t>(interactive for few streets) &amp; </a:t>
            </a:r>
            <a:r>
              <a:rPr lang="en-GB" dirty="0" smtClean="0"/>
              <a:t>scale well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4" y="1715527"/>
            <a:ext cx="6165142" cy="48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7"/>
          <a:stretch/>
        </p:blipFill>
        <p:spPr>
          <a:xfrm>
            <a:off x="9396969" y="1401763"/>
            <a:ext cx="2760237" cy="5319712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5" y="1532964"/>
            <a:ext cx="7933766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</a:t>
            </a:r>
            <a:r>
              <a:rPr lang="en-GB" dirty="0" smtClean="0"/>
              <a:t>lots </a:t>
            </a:r>
            <a:r>
              <a:rPr lang="en-GB" dirty="0" smtClean="0"/>
              <a:t>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Lacks </a:t>
            </a:r>
            <a:r>
              <a:rPr lang="en-GB" dirty="0" smtClean="0"/>
              <a:t>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66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3"/>
          <a:stretch/>
        </p:blipFill>
        <p:spPr>
          <a:xfrm>
            <a:off x="6412078" y="4025900"/>
            <a:ext cx="2984891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Input data: not precise</a:t>
            </a:r>
          </a:p>
          <a:p>
            <a:pPr lvl="1"/>
            <a:r>
              <a:rPr lang="en-GB" dirty="0" smtClean="0"/>
              <a:t>For better results, need editing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pPr/>
              <a:t>67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3034726"/>
            <a:ext cx="10117097" cy="32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87273" y="4572000"/>
            <a:ext cx="5634182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8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1164" y="4572000"/>
            <a:ext cx="5680655" cy="1867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00" y="2587562"/>
            <a:ext cx="10281248" cy="37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Graphical User Interface (GUI) </a:t>
            </a:r>
            <a:r>
              <a:rPr lang="en-US" dirty="0" smtClean="0">
                <a:sym typeface="Wingdings" panose="05000000000000000000" pitchFamily="2" charset="2"/>
              </a:rPr>
              <a:t> hard</a:t>
            </a: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Use existing tools 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9714" y="6167625"/>
            <a:ext cx="288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GIS software</a:t>
            </a:r>
            <a:endParaRPr lang="en-GB" sz="2400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69220" y="6159666"/>
            <a:ext cx="124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+mj-lt"/>
              </a:rPr>
              <a:t>In base</a:t>
            </a:r>
            <a:endParaRPr lang="en-GB" sz="2400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Design pattern to help use it for other applications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22" y="4936835"/>
            <a:ext cx="2958156" cy="144115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</a:t>
            </a:r>
            <a:r>
              <a:rPr lang="en-GB" dirty="0" smtClean="0"/>
              <a:t>width/topology</a:t>
            </a:r>
            <a:endParaRPr lang="en-GB" dirty="0" smtClean="0"/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8"/>
          <a:stretch/>
        </p:blipFill>
        <p:spPr>
          <a:xfrm>
            <a:off x="5312555" y="2984499"/>
            <a:ext cx="6865928" cy="3285097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74</a:t>
            </a:fld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8370869" y="2984499"/>
            <a:ext cx="749300" cy="9478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75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1" r="66776"/>
          <a:stretch/>
        </p:blipFill>
        <p:spPr>
          <a:xfrm>
            <a:off x="6299200" y="2991386"/>
            <a:ext cx="2489200" cy="225606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7" t="31101" r="159"/>
          <a:stretch/>
        </p:blipFill>
        <p:spPr>
          <a:xfrm>
            <a:off x="8882834" y="2991387"/>
            <a:ext cx="2489200" cy="2256061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8509000" y="3586017"/>
            <a:ext cx="749300" cy="9478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5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76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3"/>
          <a:stretch/>
        </p:blipFill>
        <p:spPr>
          <a:xfrm>
            <a:off x="6500823" y="1498600"/>
            <a:ext cx="5260954" cy="53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objects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77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740292"/>
            <a:ext cx="6858763" cy="39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650718" y="1264018"/>
            <a:ext cx="4648482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Road axis/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width/topology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Radius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Lane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78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47" y="2336800"/>
            <a:ext cx="6925153" cy="4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Interactions </a:t>
            </a:r>
            <a:r>
              <a:rPr lang="en-GB" dirty="0" smtClean="0"/>
              <a:t>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471170" y="4119418"/>
            <a:ext cx="3174730" cy="50089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8764" y="1219200"/>
            <a:ext cx="281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parts + </a:t>
            </a:r>
          </a:p>
          <a:p>
            <a:r>
              <a:rPr lang="en-GB" dirty="0" smtClean="0"/>
              <a:t>Intro </a:t>
            </a:r>
          </a:p>
          <a:p>
            <a:r>
              <a:rPr lang="en-GB" dirty="0" smtClean="0"/>
              <a:t>State of the art</a:t>
            </a:r>
          </a:p>
          <a:p>
            <a:r>
              <a:rPr lang="en-GB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" y="4119418"/>
            <a:ext cx="1193800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80</a:t>
            </a:fld>
            <a:endParaRPr lang="fr-FR"/>
          </a:p>
        </p:txBody>
      </p:sp>
      <p:pic>
        <p:nvPicPr>
          <p:cNvPr id="15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939" y="2516978"/>
            <a:ext cx="4279929" cy="4000504"/>
          </a:xfrm>
          <a:prstGeom prst="rect">
            <a:avLst/>
          </a:prstGeom>
          <a:noFill/>
        </p:spPr>
      </p:pic>
      <p:pic>
        <p:nvPicPr>
          <p:cNvPr id="16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868" y="2516978"/>
            <a:ext cx="4279928" cy="4000504"/>
          </a:xfrm>
          <a:prstGeom prst="rect">
            <a:avLst/>
          </a:prstGeom>
          <a:noFill/>
        </p:spPr>
      </p:pic>
      <p:sp>
        <p:nvSpPr>
          <p:cNvPr id="2" name="Flèche droite 1"/>
          <p:cNvSpPr/>
          <p:nvPr/>
        </p:nvSpPr>
        <p:spPr>
          <a:xfrm>
            <a:off x="6273800" y="4000500"/>
            <a:ext cx="1016000" cy="1168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3496443"/>
            <a:ext cx="10117097" cy="3296217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Contributions</a:t>
            </a:r>
          </a:p>
          <a:p>
            <a:pPr lvl="1"/>
            <a:r>
              <a:rPr lang="en-GB" dirty="0" smtClean="0"/>
              <a:t>New interaction paradigm</a:t>
            </a:r>
          </a:p>
          <a:p>
            <a:pPr lvl="1"/>
            <a:r>
              <a:rPr lang="en-GB" dirty="0" smtClean="0"/>
              <a:t>Works with any mapping framework</a:t>
            </a:r>
          </a:p>
          <a:p>
            <a:pPr lvl="1"/>
            <a:r>
              <a:rPr lang="en-GB" dirty="0" smtClean="0"/>
              <a:t>Generic : design pattern to manage interactions and user input</a:t>
            </a:r>
          </a:p>
          <a:p>
            <a:pPr lvl="1"/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Concept of geometric interactors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limited to straightforward interaction </a:t>
            </a:r>
            <a:br>
              <a:rPr lang="en-GB" dirty="0" smtClean="0"/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(guessing user action is easy)</a:t>
            </a:r>
          </a:p>
          <a:p>
            <a:pPr lvl="1"/>
            <a:r>
              <a:rPr lang="en-GB" dirty="0" smtClean="0"/>
              <a:t>Old school : Hard to develop/test/maintain</a:t>
            </a:r>
          </a:p>
          <a:p>
            <a:pPr lvl="1"/>
            <a:r>
              <a:rPr lang="en-GB" dirty="0" smtClean="0"/>
              <a:t>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/>
              <a:t>Objects:  relative positioning</a:t>
            </a:r>
            <a:br>
              <a:rPr lang="en-GB" dirty="0" smtClean="0"/>
            </a:br>
            <a:r>
              <a:rPr lang="en-GB" dirty="0" smtClean="0"/>
              <a:t> may be ambiguous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6" y="3721100"/>
            <a:ext cx="619784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/>
          <a:p>
            <a:r>
              <a:rPr lang="en-GB" dirty="0" smtClean="0"/>
              <a:t>Manual fitting : we can come close to real streets</a:t>
            </a:r>
          </a:p>
          <a:p>
            <a:pPr lvl="1"/>
            <a:r>
              <a:rPr lang="en-GB" dirty="0" smtClean="0"/>
              <a:t>Tedious</a:t>
            </a:r>
          </a:p>
          <a:p>
            <a:pPr lvl="1"/>
            <a:r>
              <a:rPr lang="en-GB" dirty="0" smtClean="0"/>
              <a:t>Lengthy !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Can we teach the machine to do it for us?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83</a:t>
            </a:fld>
            <a:endParaRPr lang="fr-FR"/>
          </a:p>
        </p:txBody>
      </p:sp>
      <p:pic>
        <p:nvPicPr>
          <p:cNvPr id="11" name="Picture 2" descr="D:\RemiCura\documents\Thèse\explication_sujet_these\presentation_geospatialweek2015\streetgen\src\results\after_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7627" y="2163155"/>
            <a:ext cx="3089354" cy="2887660"/>
          </a:xfrm>
          <a:prstGeom prst="rect">
            <a:avLst/>
          </a:prstGeom>
          <a:noFill/>
        </p:spPr>
      </p:pic>
      <p:pic>
        <p:nvPicPr>
          <p:cNvPr id="15" name="Picture 3" descr="D:\RemiCura\documents\Thèse\explication_sujet_these\presentation_geospatialweek2015\streetgen\src\results\befor_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6017" y="2208829"/>
            <a:ext cx="3089354" cy="2887660"/>
          </a:xfrm>
          <a:prstGeom prst="rect">
            <a:avLst/>
          </a:prstGeom>
          <a:noFill/>
        </p:spPr>
      </p:pic>
      <p:sp>
        <p:nvSpPr>
          <p:cNvPr id="16" name="Flèche droite 15"/>
          <p:cNvSpPr/>
          <p:nvPr/>
        </p:nvSpPr>
        <p:spPr>
          <a:xfrm>
            <a:off x="8324157" y="3139618"/>
            <a:ext cx="698634" cy="8869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0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1" y="488196"/>
            <a:ext cx="8091638" cy="58816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5274" y="4641489"/>
            <a:ext cx="2825890" cy="17978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934182" y="2503055"/>
            <a:ext cx="2147455" cy="20689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54164" y="503599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93172" y="573088"/>
            <a:ext cx="3387655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17791" y="2572544"/>
            <a:ext cx="4956209" cy="19994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 </a:t>
            </a:r>
            <a:r>
              <a:rPr lang="en-GB" b="1" dirty="0" smtClean="0">
                <a:solidFill>
                  <a:schemeClr val="tx1"/>
                </a:solidFill>
              </a:rPr>
              <a:t>concept</a:t>
            </a:r>
          </a:p>
          <a:p>
            <a:r>
              <a:rPr lang="en-GB" dirty="0"/>
              <a:t>Street objects </a:t>
            </a:r>
            <a:r>
              <a:rPr lang="en-GB" dirty="0" smtClean="0"/>
              <a:t>observations</a:t>
            </a:r>
          </a:p>
          <a:p>
            <a:r>
              <a:rPr lang="en-GB" dirty="0" smtClean="0"/>
              <a:t>Fitting </a:t>
            </a:r>
            <a:r>
              <a:rPr lang="en-GB" dirty="0"/>
              <a:t>principle</a:t>
            </a:r>
          </a:p>
          <a:p>
            <a:r>
              <a:rPr lang="en-GB" dirty="0"/>
              <a:t>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836406" y="92233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Inverse Problem: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Procedural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9" y="2305882"/>
            <a:ext cx="954730" cy="1205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12" y="1857964"/>
            <a:ext cx="2913374" cy="20183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81" y="1985684"/>
            <a:ext cx="2686670" cy="18613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8932" y="1488632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+mj-lt"/>
              </a:rPr>
              <a:t>Model = C(</a:t>
            </a:r>
            <a:r>
              <a:rPr lang="en-GB" b="1" dirty="0" smtClean="0">
                <a:latin typeface="+mj-lt"/>
              </a:rPr>
              <a:t>3.2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2.1</a:t>
            </a:r>
            <a:r>
              <a:rPr lang="en-GB" dirty="0" smtClean="0">
                <a:latin typeface="+mj-lt"/>
              </a:rPr>
              <a:t>,</a:t>
            </a:r>
            <a:r>
              <a:rPr lang="en-GB" b="1" dirty="0" smtClean="0">
                <a:latin typeface="+mj-lt"/>
              </a:rPr>
              <a:t>1.5</a:t>
            </a:r>
            <a:r>
              <a:rPr lang="en-GB" dirty="0" smtClean="0">
                <a:latin typeface="+mj-lt"/>
              </a:rPr>
              <a:t>)</a:t>
            </a:r>
            <a:endParaRPr lang="en-GB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9811" y="2543990"/>
            <a:ext cx="486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fit</a:t>
            </a:r>
          </a:p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</a:t>
            </a:r>
            <a:endParaRPr lang="en-GB" sz="2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111" y="2781300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+mj-lt"/>
                <a:sym typeface="Wingdings" panose="05000000000000000000" pitchFamily="2" charset="2"/>
              </a:rPr>
              <a:t>+</a:t>
            </a:r>
            <a:endParaRPr lang="en-GB" sz="2400" dirty="0">
              <a:latin typeface="+mj-lt"/>
            </a:endParaRPr>
          </a:p>
        </p:txBody>
      </p:sp>
      <p:pic>
        <p:nvPicPr>
          <p:cNvPr id="23" name="Picture 2" descr="http://t0.gstatic.com/images?q=tbn:ANd9GcSy_tKmknJUqrlpgOqdGX7jyAa2RRgU3SWdq-qRhe-BjyWF74RzpTryDwBPIA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9129" y="4895035"/>
            <a:ext cx="3533775" cy="1295401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1749384" y="6176924"/>
            <a:ext cx="4238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Image : </a:t>
            </a:r>
            <a:r>
              <a:rPr lang="en-US" sz="800" b="1" dirty="0" smtClean="0"/>
              <a:t>Three-dimensional </a:t>
            </a:r>
            <a:r>
              <a:rPr lang="en-US" sz="800" b="1" dirty="0" err="1" smtClean="0"/>
              <a:t>modelling</a:t>
            </a:r>
            <a:r>
              <a:rPr lang="en-US" sz="800" b="1" dirty="0" smtClean="0"/>
              <a:t> and </a:t>
            </a:r>
            <a:r>
              <a:rPr lang="en-US" sz="800" b="1" dirty="0" err="1" smtClean="0"/>
              <a:t>visualisation</a:t>
            </a:r>
            <a:r>
              <a:rPr lang="en-US" sz="800" b="1" dirty="0" smtClean="0"/>
              <a:t> of vegetation for landscape simulation</a:t>
            </a:r>
          </a:p>
        </p:txBody>
      </p:sp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8" t="9387" r="2985" b="19486"/>
          <a:stretch/>
        </p:blipFill>
        <p:spPr bwMode="auto">
          <a:xfrm>
            <a:off x="10163056" y="3847010"/>
            <a:ext cx="1994253" cy="297448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707594" y="1488632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3067"/>
            <a:ext cx="1348482" cy="22464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98" y="4347006"/>
            <a:ext cx="1345286" cy="22080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677" y="4377959"/>
            <a:ext cx="1409196" cy="220806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7862349" y="6524283"/>
            <a:ext cx="1497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Thales: Building maker</a:t>
            </a:r>
            <a:endParaRPr lang="en-US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9603816" y="1185728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Wan2012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576466"/>
            <a:ext cx="5717554" cy="21136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27" y="2145605"/>
            <a:ext cx="4600273" cy="4642478"/>
          </a:xfrm>
          <a:prstGeom prst="rect">
            <a:avLst/>
          </a:prstGeom>
        </p:spPr>
      </p:pic>
      <p:sp>
        <p:nvSpPr>
          <p:cNvPr id="17" name="Rectangle 16">
            <a:hlinkClick r:id="rId6"/>
          </p:cNvPr>
          <p:cNvSpPr/>
          <p:nvPr/>
        </p:nvSpPr>
        <p:spPr>
          <a:xfrm>
            <a:off x="4629270" y="4402847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02013" y="5349121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838037" y="1891022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5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10003865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 this work:</a:t>
            </a:r>
          </a:p>
          <a:p>
            <a:pPr marL="0" indent="0">
              <a:buNone/>
            </a:pPr>
            <a:r>
              <a:rPr lang="en-GB" dirty="0" smtClean="0"/>
              <a:t>Procedural model = </a:t>
            </a:r>
            <a:r>
              <a:rPr lang="en-GB" dirty="0" err="1" smtClean="0"/>
              <a:t>StreetGen</a:t>
            </a:r>
            <a:r>
              <a:rPr lang="en-GB" dirty="0" smtClean="0"/>
              <a:t> for road</a:t>
            </a:r>
          </a:p>
          <a:p>
            <a:pPr marL="0" indent="0">
              <a:buNone/>
            </a:pPr>
            <a:r>
              <a:rPr lang="en-GB" dirty="0" smtClean="0"/>
              <a:t>Observations = any street object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from other works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9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</a:t>
            </a:r>
            <a:r>
              <a:rPr lang="en-GB" dirty="0" smtClean="0"/>
              <a:t>model (</a:t>
            </a:r>
            <a:r>
              <a:rPr lang="fr-FR" dirty="0" smtClean="0"/>
              <a:t>⊂ </a:t>
            </a:r>
            <a:r>
              <a:rPr lang="en-GB" dirty="0" err="1" smtClean="0"/>
              <a:t>StreetGen</a:t>
            </a:r>
            <a:r>
              <a:rPr lang="en-GB" dirty="0" smtClean="0"/>
              <a:t>) </a:t>
            </a:r>
            <a:r>
              <a:rPr lang="en-GB" dirty="0" smtClean="0"/>
              <a:t>+ </a:t>
            </a:r>
            <a:r>
              <a:rPr lang="en-GB" dirty="0" smtClean="0"/>
              <a:t>observation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Observations = </a:t>
            </a:r>
            <a:br>
              <a:rPr lang="en-GB" dirty="0" smtClean="0"/>
            </a:br>
            <a:r>
              <a:rPr lang="en-GB" dirty="0" smtClean="0"/>
              <a:t>any </a:t>
            </a:r>
            <a:r>
              <a:rPr lang="en-GB" dirty="0"/>
              <a:t>street </a:t>
            </a:r>
            <a:r>
              <a:rPr lang="en-GB" dirty="0" smtClean="0"/>
              <a:t>object detection</a:t>
            </a:r>
            <a:endParaRPr lang="en-GB" dirty="0"/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89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8" y="2208685"/>
            <a:ext cx="5609846" cy="1614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50" y="3978060"/>
            <a:ext cx="5206162" cy="2804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8824621" y="3638763"/>
            <a:ext cx="230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observations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1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:\RemiCura\PROJETS\inverse_procedural_street_modelling\phd_defence\src\layout\background_layout_optim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0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</a:t>
            </a:r>
            <a:r>
              <a:rPr lang="en-GB" dirty="0" smtClean="0"/>
              <a:t>observation</a:t>
            </a:r>
            <a:r>
              <a:rPr lang="en-GB" dirty="0" smtClean="0">
                <a:sym typeface="Wingdings" panose="05000000000000000000" pitchFamily="2" charset="2"/>
              </a:rPr>
              <a:t> fitted roa</a:t>
            </a:r>
            <a:r>
              <a:rPr lang="en-GB" dirty="0" smtClean="0">
                <a:sym typeface="Wingdings" panose="05000000000000000000" pitchFamily="2" charset="2"/>
              </a:rPr>
              <a:t>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278902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4"/>
            <a:ext cx="1144606" cy="90403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90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14" y="2220221"/>
            <a:ext cx="8291786" cy="46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</a:t>
            </a:r>
            <a:r>
              <a:rPr lang="en-GB" dirty="0"/>
              <a:t>modelling concept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 observations</a:t>
            </a:r>
          </a:p>
          <a:p>
            <a:r>
              <a:rPr lang="en-GB" dirty="0" smtClean="0"/>
              <a:t>Fitting </a:t>
            </a:r>
            <a:r>
              <a:rPr lang="en-GB" dirty="0" smtClean="0"/>
              <a:t>principle</a:t>
            </a:r>
          </a:p>
          <a:p>
            <a:r>
              <a:rPr lang="en-GB" dirty="0" smtClean="0"/>
              <a:t>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543124"/>
            <a:ext cx="1403927" cy="121112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To fit, we need observations describing street.</a:t>
            </a:r>
          </a:p>
          <a:p>
            <a:r>
              <a:rPr lang="en-GB" dirty="0" smtClean="0"/>
              <a:t>Where from?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6010404" y="3792354"/>
            <a:ext cx="6150509" cy="307767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905341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Low 3D precision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0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80" y="1206386"/>
            <a:ext cx="5632739" cy="4445228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4182973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Observations are detected street </a:t>
            </a:r>
            <a:r>
              <a:rPr lang="en-GB" dirty="0" smtClean="0"/>
              <a:t>objects.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Street object have an expected position.</a:t>
            </a:r>
          </a:p>
          <a:p>
            <a:pPr marL="0" indent="0">
              <a:buNone/>
            </a:pPr>
            <a:r>
              <a:rPr lang="en-GB" dirty="0" smtClean="0"/>
              <a:t>Pedestrian crossing:</a:t>
            </a:r>
          </a:p>
          <a:p>
            <a:pPr marL="0" indent="0">
              <a:buNone/>
            </a:pPr>
            <a:r>
              <a:rPr lang="en-GB" dirty="0" smtClean="0"/>
              <a:t>Within the roadway!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863103" y="1206386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+mj-lt"/>
              </a:rPr>
              <a:t>Soheilian</a:t>
            </a:r>
            <a:r>
              <a:rPr lang="en-GB" sz="2400" dirty="0">
                <a:solidFill>
                  <a:schemeClr val="bg1"/>
                </a:solidFill>
                <a:latin typeface="+mj-lt"/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26161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RemiCura\PROJETS\inverse_procedural_street_modelling\phd_defence\src\layout\background_layout_optim_obs_fo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4"/>
            <a:ext cx="12192000" cy="686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65" y="2412282"/>
            <a:ext cx="5509936" cy="4457632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98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085992" y="3762388"/>
            <a:ext cx="767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+mj-lt"/>
              </a:rPr>
              <a:t>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8326" y="5020161"/>
            <a:ext cx="15398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+mj-lt"/>
              </a:rPr>
              <a:t>BORDER OUT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:\RemiCura\PROJETS\inverse_procedural_street_modelling\phd_defence\src\layout\background_layout_optim_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7628"/>
            <a:ext cx="12178483" cy="63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 smtClean="0"/>
          </a:p>
          <a:p>
            <a:r>
              <a:rPr lang="en-GB" dirty="0" smtClean="0"/>
              <a:t>We rely on other’s work: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(We can use any street object detection)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41683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836660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1972233" y="4080933"/>
            <a:ext cx="8407862" cy="270086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F02A-ABB7-4AFD-9DB3-F1BCA66400AA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0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15949</TotalTime>
  <Words>3856</Words>
  <Application>Microsoft Office PowerPoint</Application>
  <PresentationFormat>Grand écran</PresentationFormat>
  <Paragraphs>1116</Paragraphs>
  <Slides>186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186</vt:i4>
      </vt:variant>
    </vt:vector>
  </HeadingPairs>
  <TitlesOfParts>
    <vt:vector size="192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Abstract</vt:lpstr>
      <vt:lpstr>Abstract</vt:lpstr>
      <vt:lpstr>Abstract</vt:lpstr>
      <vt:lpstr>Abstract</vt:lpstr>
      <vt:lpstr>Abstract</vt:lpstr>
      <vt:lpstr>Introduction</vt:lpstr>
      <vt:lpstr>Introduction: Streets are important 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street model</vt:lpstr>
      <vt:lpstr>Introduction: usages for street model</vt:lpstr>
      <vt:lpstr>Introduction: usages for street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Abstract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StreetGen : Kinematic hypothesis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 StreetGen : generate streets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 StreetGen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Abstract</vt:lpstr>
      <vt:lpstr>Automating street modelling</vt:lpstr>
      <vt:lpstr>StreetGen : Inverse procedural modelling</vt:lpstr>
      <vt:lpstr>StreetGen : Inverse procedural modelling</vt:lpstr>
      <vt:lpstr>StreetGen : Inverse procedural modelling</vt:lpstr>
      <vt:lpstr>Inverse Procedural modelling: method</vt:lpstr>
      <vt:lpstr>Inverse Procedural modelling: method</vt:lpstr>
      <vt:lpstr>Automating street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Inverse Procedural modelling: forces</vt:lpstr>
      <vt:lpstr>Inverse Procedural modelling: observations</vt:lpstr>
      <vt:lpstr>Inverse Procedural modelling: observations</vt:lpstr>
      <vt:lpstr>Automating street modelling</vt:lpstr>
      <vt:lpstr>Inverse Procedural modelling: forces</vt:lpstr>
      <vt:lpstr>Inverse Procedural modelling: forces</vt:lpstr>
      <vt:lpstr>Inverse Procedural modelling: method</vt:lpstr>
      <vt:lpstr>Inverse Procedural modelling: forces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Paris area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error sources</vt:lpstr>
      <vt:lpstr>Inverse Procedural modelling: Limitations</vt:lpstr>
      <vt:lpstr>Inverse Procedural modelling: Limitations</vt:lpstr>
      <vt:lpstr>Inverse Procedural modelling: Limitations</vt:lpstr>
      <vt:lpstr>Abstract</vt:lpstr>
      <vt:lpstr>Point Cloud Server: Data for observations</vt:lpstr>
      <vt:lpstr>StreetGen : Inverse procedural modelling</vt:lpstr>
      <vt:lpstr>Data for observations: Point Cloud Server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Conclusion</vt:lpstr>
      <vt:lpstr>Conclusion: Summary</vt:lpstr>
      <vt:lpstr>Conclusion: Summary</vt:lpstr>
      <vt:lpstr>Conclusion: Summary</vt:lpstr>
      <vt:lpstr>General contributions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Conclusion: Perspectives</vt:lpstr>
      <vt:lpstr>QUESTIONS</vt:lpstr>
      <vt:lpstr>appendix</vt:lpstr>
      <vt:lpstr>State of the art: Existing models</vt:lpstr>
      <vt:lpstr>Introduction: usages for city model</vt:lpstr>
      <vt:lpstr>StreetGen : Kinematic hypothesis</vt:lpstr>
      <vt:lpstr>StreetGen : Kinematic hypothesis</vt:lpstr>
      <vt:lpstr>StreetGen : Kinematic hypothesis</vt:lpstr>
      <vt:lpstr>StreetGen : Road surface</vt:lpstr>
      <vt:lpstr>StreetGen : Road surface</vt:lpstr>
      <vt:lpstr>StreetGen : Road surface</vt:lpstr>
      <vt:lpstr>StreetGen : street objects</vt:lpstr>
      <vt:lpstr>StreetGen : Kinematic hypothesis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Point Cloud Server: Method</vt:lpstr>
      <vt:lpstr>Point Cloud Server: Loading/Exporting</vt:lpstr>
      <vt:lpstr>Point Cloud Server: processing</vt:lpstr>
      <vt:lpstr>Point Cloud Server: Level Of Detail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330</cp:revision>
  <dcterms:created xsi:type="dcterms:W3CDTF">2016-08-19T14:47:50Z</dcterms:created>
  <dcterms:modified xsi:type="dcterms:W3CDTF">2016-09-11T19:39:04Z</dcterms:modified>
</cp:coreProperties>
</file>